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1" r:id="rId4"/>
    <p:sldId id="260" r:id="rId5"/>
    <p:sldId id="265" r:id="rId6"/>
    <p:sldId id="258" r:id="rId7"/>
    <p:sldId id="275" r:id="rId8"/>
    <p:sldId id="262" r:id="rId9"/>
    <p:sldId id="264" r:id="rId10"/>
    <p:sldId id="270" r:id="rId11"/>
    <p:sldId id="272" r:id="rId12"/>
    <p:sldId id="274" r:id="rId13"/>
    <p:sldId id="26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88A"/>
    <a:srgbClr val="2122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9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81" y="1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98744-C200-4D01-89D1-C69E335398CF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ADD59-2769-41AC-9C28-04B902770C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18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4C8-DE01-4967-8504-92E88DCF6C0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870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E05B3-43E1-7153-7166-60B5AB82C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E6DA6F-7435-A596-0AB7-89D17A580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154B39-541A-3DA2-AFC9-9C97D34D4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53248-A610-82CF-1C02-539C7E2F7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095C0A-D7E6-B519-2404-B323D6DF1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846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6C418-9287-2865-4C57-4541DBE2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A5D66E-58FA-3729-9A5F-341240493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54D3F2-C2AB-5E61-FA03-4E28F6105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B5C8D5-9492-31BE-6B14-649308CB0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DAA6A8-DF10-B36C-1882-D1CA3D8F4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408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F96D8C-F702-D7AB-0FCC-4552B17E5E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5FBBC3-40FB-6FE0-47DF-E6888BD9A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3B95D9-E561-3E43-F2BB-8B43C48BE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C40FF5-451B-D07C-BA3E-A12E055D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8A934-60F1-E3D5-DD17-535CF5244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324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B7465-CA43-B54C-AE0A-2DD17BF4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E3CF28-D068-96F9-0F16-2AB1830CE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517DB-C56E-E304-65DF-CF594E406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94B6F6-3D90-E7EB-C584-33E21A0CC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F5B9E9-EB7D-664E-068C-0CE993B2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140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0F9A4-65E2-B7DD-58B8-F6EEA4EE4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633C59-EBA5-3D02-A5BF-8819740BB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BAE04-B515-D816-5F4A-2B075DA1A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77DDC8-C72E-95F5-3C03-992413EDE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4143C0-F460-4F93-04C0-20C7EE2E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269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5E5DD-4EBE-146D-1557-480EE3AE9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57AF6B-85C0-CB10-2385-429E3E847E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466D5B-B87F-8E20-5868-470E5176E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F9F12-6DDA-DEED-29B7-98175036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D9E555-980A-7460-8BC3-1384B1E45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A9B48A-2275-76F1-4D8F-D3FE9174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31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03534-C7DB-C56B-787A-93DF6C57D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C8439E-327F-B6AD-FB14-894A3F450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AAE1F2-8B2F-00A3-59D2-F04AEAD7B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96E1CF-5E4C-B66E-20A3-A485C85FD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374977-4949-45C9-84D9-1DFCF3B6C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801B0B3-2664-9144-F22D-7B002C5DD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C60B81-DFA0-E251-B9D6-6509A098D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7B4FEC-FA13-D8F7-3EBA-FF1F06F8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183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902A7-3E4C-B9DB-6E74-DDA3622B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327246-EFA9-E66E-982C-87FBB51D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19F041-117E-F2D1-C70D-D542DCE0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E2E7FC-27E1-DD60-0096-3E07D3FCC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75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7D2AEC-9CA2-BB2D-ADA3-12070A6B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81887F-F3DA-B6C0-58F2-A8DC463D3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CF6F19-EB03-5BF3-0F59-E7F5AF896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66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5B567-5433-55C6-E156-C4AC71D6E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025EE6-2D5D-FEF8-C212-C89A20D56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D17ED3-56D3-82B4-83DA-CC25B5DF7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E24105-BAAC-EA51-C17F-FE0CBC7DE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3927FF-EFCC-159A-2EEB-14132940E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F3B9FB-E17A-6EB3-A94C-1A7A9E42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1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1650E-D530-2B3A-3EE9-EA44AE871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5FBD2E-3DCC-CCD7-A7CC-970D46099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A4DC62-BF45-CDAB-F331-38A359D67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FBA944-F76E-9C28-5046-7C37E5BF1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1DBF-0681-4DF9-9E85-18F0A66FB6AA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65A22B-2B2F-416A-FE5F-99B252058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9A1A61-4743-B48C-20A6-2E7CE3BBE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70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7CF7D0-26C6-6FE2-D568-3CE21C7B4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BA65B-8DB6-386F-AAC4-081787848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1D7DCC-673D-846C-BC4F-003CD7C0D1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141DBF-0681-4DF9-9E85-18F0A66FB6AA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7C66A-3D27-99A2-2689-78C206088F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98B4CD-7386-FF1B-5190-E4AED9315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197DF6-F137-40C3-A22B-8D98D70345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870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99F89DB4-D304-9A32-C64E-270DFB46C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415" y="3724359"/>
            <a:ext cx="68148" cy="6814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BE00725-B47A-FA57-3D74-F17EC591F027}"/>
              </a:ext>
            </a:extLst>
          </p:cNvPr>
          <p:cNvGrpSpPr/>
          <p:nvPr/>
        </p:nvGrpSpPr>
        <p:grpSpPr>
          <a:xfrm>
            <a:off x="3254023" y="4138095"/>
            <a:ext cx="228320" cy="353896"/>
            <a:chOff x="53623" y="1333935"/>
            <a:chExt cx="228320" cy="35389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E874BB2-688E-A6BF-4EE5-BBBB85928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78" y="1474365"/>
              <a:ext cx="68685" cy="68685"/>
            </a:xfrm>
            <a:prstGeom prst="rect">
              <a:avLst/>
            </a:prstGeom>
          </p:spPr>
        </p:pic>
        <p:pic>
          <p:nvPicPr>
            <p:cNvPr id="12" name="그림 11" descr="블랙, 상징, 램프, 빛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FE1333B-ACD7-77E3-8D96-8B129C360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23" y="1333935"/>
              <a:ext cx="228320" cy="353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0362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1D294-1F8A-0E9D-E7D4-F8F6C525C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18364F1E-743D-50EA-59C0-BD25244B6644}"/>
              </a:ext>
            </a:extLst>
          </p:cNvPr>
          <p:cNvSpPr/>
          <p:nvPr/>
        </p:nvSpPr>
        <p:spPr>
          <a:xfrm>
            <a:off x="4393898" y="1293613"/>
            <a:ext cx="3404204" cy="49962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5A541CF-7677-E531-FE39-4DE2AA3C73FA}"/>
              </a:ext>
            </a:extLst>
          </p:cNvPr>
          <p:cNvGrpSpPr/>
          <p:nvPr/>
        </p:nvGrpSpPr>
        <p:grpSpPr>
          <a:xfrm>
            <a:off x="172462" y="2664820"/>
            <a:ext cx="68400" cy="1528360"/>
            <a:chOff x="172462" y="2808076"/>
            <a:chExt cx="68400" cy="1528360"/>
          </a:xfrm>
        </p:grpSpPr>
        <p:sp>
          <p:nvSpPr>
            <p:cNvPr id="38" name="다이아몬드 37">
              <a:extLst>
                <a:ext uri="{FF2B5EF4-FFF2-40B4-BE49-F238E27FC236}">
                  <a16:creationId xmlns:a16="http://schemas.microsoft.com/office/drawing/2014/main" id="{9C228E77-A91B-73B4-F050-250CE82D8959}"/>
                </a:ext>
              </a:extLst>
            </p:cNvPr>
            <p:cNvSpPr/>
            <p:nvPr/>
          </p:nvSpPr>
          <p:spPr>
            <a:xfrm>
              <a:off x="172462" y="280807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다이아몬드 41">
              <a:extLst>
                <a:ext uri="{FF2B5EF4-FFF2-40B4-BE49-F238E27FC236}">
                  <a16:creationId xmlns:a16="http://schemas.microsoft.com/office/drawing/2014/main" id="{979CD68F-7975-0B3C-62CC-01B6C13E1FF9}"/>
                </a:ext>
              </a:extLst>
            </p:cNvPr>
            <p:cNvSpPr/>
            <p:nvPr/>
          </p:nvSpPr>
          <p:spPr>
            <a:xfrm>
              <a:off x="172462" y="3294729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다이아몬드 39">
              <a:extLst>
                <a:ext uri="{FF2B5EF4-FFF2-40B4-BE49-F238E27FC236}">
                  <a16:creationId xmlns:a16="http://schemas.microsoft.com/office/drawing/2014/main" id="{1C3E8C2C-16B7-44BB-3AC5-A3856C08FD2F}"/>
                </a:ext>
              </a:extLst>
            </p:cNvPr>
            <p:cNvSpPr/>
            <p:nvPr/>
          </p:nvSpPr>
          <p:spPr>
            <a:xfrm>
              <a:off x="172462" y="3781382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다이아몬드 40">
              <a:extLst>
                <a:ext uri="{FF2B5EF4-FFF2-40B4-BE49-F238E27FC236}">
                  <a16:creationId xmlns:a16="http://schemas.microsoft.com/office/drawing/2014/main" id="{538027B0-6C8F-68D7-AD5A-A0E16C1360D4}"/>
                </a:ext>
              </a:extLst>
            </p:cNvPr>
            <p:cNvSpPr/>
            <p:nvPr/>
          </p:nvSpPr>
          <p:spPr>
            <a:xfrm>
              <a:off x="172462" y="426803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" name="그림 43" descr="블랙, 상징, 램프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B9A146-BB57-F15E-6F21-6677FD258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9" b="9243"/>
          <a:stretch>
            <a:fillRect/>
          </a:stretch>
        </p:blipFill>
        <p:spPr>
          <a:xfrm>
            <a:off x="109647" y="2550430"/>
            <a:ext cx="228320" cy="29337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50BC7BB-C9C9-C967-5942-F51B3B9BFD49}"/>
              </a:ext>
            </a:extLst>
          </p:cNvPr>
          <p:cNvSpPr txBox="1"/>
          <p:nvPr/>
        </p:nvSpPr>
        <p:spPr>
          <a:xfrm>
            <a:off x="5005162" y="894618"/>
            <a:ext cx="2181687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숙련도 상승에 따른 성장 체감이 큰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87508D6-C4F0-8302-0648-63CDE572B5CB}"/>
              </a:ext>
            </a:extLst>
          </p:cNvPr>
          <p:cNvSpPr/>
          <p:nvPr/>
        </p:nvSpPr>
        <p:spPr>
          <a:xfrm>
            <a:off x="8344884" y="1293613"/>
            <a:ext cx="3404204" cy="49962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749113-F548-B746-893E-CAFED3D4BEFC}"/>
              </a:ext>
            </a:extLst>
          </p:cNvPr>
          <p:cNvSpPr txBox="1"/>
          <p:nvPr/>
        </p:nvSpPr>
        <p:spPr>
          <a:xfrm>
            <a:off x="9429836" y="894618"/>
            <a:ext cx="1234312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마법을 사용하는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79A847-EC67-D362-27CC-81F15EFB3A20}"/>
              </a:ext>
            </a:extLst>
          </p:cNvPr>
          <p:cNvSpPr txBox="1"/>
          <p:nvPr/>
        </p:nvSpPr>
        <p:spPr>
          <a:xfrm>
            <a:off x="8784460" y="2267296"/>
            <a:ext cx="38953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힘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/STR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C74773-730F-5E5D-1623-D5999C5F6100}"/>
              </a:ext>
            </a:extLst>
          </p:cNvPr>
          <p:cNvSpPr txBox="1"/>
          <p:nvPr/>
        </p:nvSpPr>
        <p:spPr>
          <a:xfrm>
            <a:off x="9720771" y="2267296"/>
            <a:ext cx="503343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민첩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/DEX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843D94-1E1D-88F9-8B94-2FBF987A799D}"/>
              </a:ext>
            </a:extLst>
          </p:cNvPr>
          <p:cNvSpPr txBox="1"/>
          <p:nvPr/>
        </p:nvSpPr>
        <p:spPr>
          <a:xfrm>
            <a:off x="10787647" y="2267296"/>
            <a:ext cx="46647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지능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/INT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284213-5A16-9BAA-0144-87826547B68E}"/>
              </a:ext>
            </a:extLst>
          </p:cNvPr>
          <p:cNvSpPr txBox="1"/>
          <p:nvPr/>
        </p:nvSpPr>
        <p:spPr>
          <a:xfrm>
            <a:off x="9059122" y="5374867"/>
            <a:ext cx="2008563" cy="87363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각각의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스탯으로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대표되는 형태의 클래스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전사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버서커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팔라딘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소드맨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암살자 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어쌔신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레인저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마법사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소서러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현자</a:t>
            </a:r>
            <a:endParaRPr lang="en-US" altLang="ko-KR" sz="1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DBEB6D-73AF-B843-DA0D-9E9066F573D0}"/>
              </a:ext>
            </a:extLst>
          </p:cNvPr>
          <p:cNvSpPr/>
          <p:nvPr/>
        </p:nvSpPr>
        <p:spPr>
          <a:xfrm>
            <a:off x="442913" y="1293613"/>
            <a:ext cx="3404204" cy="49962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2C240C-16A6-3033-00F6-E5DF9B421923}"/>
              </a:ext>
            </a:extLst>
          </p:cNvPr>
          <p:cNvSpPr txBox="1"/>
          <p:nvPr/>
        </p:nvSpPr>
        <p:spPr>
          <a:xfrm>
            <a:off x="442913" y="5009333"/>
            <a:ext cx="3405600" cy="1073692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/>
              <a:t>게임의 세계관에 어울리는 컨셉을 찾다가</a:t>
            </a:r>
            <a:r>
              <a:rPr lang="en-US" altLang="ko-KR" dirty="0"/>
              <a:t>, </a:t>
            </a:r>
            <a:r>
              <a:rPr lang="ko-KR" altLang="en-US" dirty="0" err="1"/>
              <a:t>크로노오디세이의</a:t>
            </a:r>
            <a:r>
              <a:rPr lang="ko-KR" altLang="en-US" dirty="0"/>
              <a:t> 중요한 요소인 </a:t>
            </a:r>
            <a:r>
              <a:rPr lang="en-US" altLang="ko-KR" dirty="0"/>
              <a:t>‘</a:t>
            </a:r>
            <a:r>
              <a:rPr lang="ko-KR" altLang="en-US" dirty="0" err="1"/>
              <a:t>크로노텍트</a:t>
            </a:r>
            <a:r>
              <a:rPr lang="en-US" altLang="ko-KR" dirty="0"/>
              <a:t>’</a:t>
            </a:r>
            <a:r>
              <a:rPr lang="ko-KR" altLang="en-US" dirty="0"/>
              <a:t>의 시계 모양에서</a:t>
            </a:r>
            <a:r>
              <a:rPr lang="en-US" altLang="ko-KR" dirty="0"/>
              <a:t> </a:t>
            </a:r>
            <a:r>
              <a:rPr lang="ko-KR" altLang="en-US" dirty="0" err="1"/>
              <a:t>성반</a:t>
            </a:r>
            <a:r>
              <a:rPr lang="en-US" altLang="ko-KR" dirty="0"/>
              <a:t>, </a:t>
            </a:r>
            <a:r>
              <a:rPr lang="ko-KR" altLang="en-US" dirty="0"/>
              <a:t>나침반의 형태가 떠올랐습니다</a:t>
            </a:r>
            <a:r>
              <a:rPr lang="en-US" altLang="ko-KR" dirty="0"/>
              <a:t>. </a:t>
            </a:r>
            <a:r>
              <a:rPr lang="ko-KR" altLang="en-US" dirty="0"/>
              <a:t>공개된 정보 안에서 클래스의 컨셉을 결정할 수 있는 중요한 요소 </a:t>
            </a:r>
            <a:endParaRPr lang="en-US" altLang="ko-KR" dirty="0"/>
          </a:p>
          <a:p>
            <a:pPr>
              <a:lnSpc>
                <a:spcPct val="130000"/>
              </a:lnSpc>
            </a:pPr>
            <a:endParaRPr lang="en-US" altLang="ko-K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561BEBA-DF26-B1A4-446B-CC759A154606}"/>
              </a:ext>
            </a:extLst>
          </p:cNvPr>
          <p:cNvSpPr txBox="1"/>
          <p:nvPr/>
        </p:nvSpPr>
        <p:spPr>
          <a:xfrm>
            <a:off x="985242" y="894618"/>
            <a:ext cx="2319546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크로노오디세이의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세계관에 어울리는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BF6DA-D7D7-6EE4-5D9F-CA16B9CCAA6F}"/>
              </a:ext>
            </a:extLst>
          </p:cNvPr>
          <p:cNvSpPr txBox="1"/>
          <p:nvPr/>
        </p:nvSpPr>
        <p:spPr>
          <a:xfrm>
            <a:off x="8344883" y="4524600"/>
            <a:ext cx="3405600" cy="873637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dirty="0"/>
              <a:t>CBT </a:t>
            </a:r>
            <a:r>
              <a:rPr lang="ko-KR" altLang="en-US" dirty="0"/>
              <a:t>에서 공개된 클래스는 총 </a:t>
            </a:r>
            <a:r>
              <a:rPr lang="en-US" altLang="ko-KR" dirty="0"/>
              <a:t>6</a:t>
            </a:r>
            <a:r>
              <a:rPr lang="ko-KR" altLang="en-US" dirty="0"/>
              <a:t>가지로 전사 컨셉</a:t>
            </a:r>
            <a:r>
              <a:rPr lang="en-US" altLang="ko-KR" dirty="0"/>
              <a:t>(</a:t>
            </a:r>
            <a:r>
              <a:rPr lang="ko-KR" altLang="en-US" dirty="0" err="1"/>
              <a:t>버서커</a:t>
            </a:r>
            <a:r>
              <a:rPr lang="en-US" altLang="ko-KR" dirty="0"/>
              <a:t>/</a:t>
            </a:r>
            <a:r>
              <a:rPr lang="ko-KR" altLang="en-US" dirty="0" err="1"/>
              <a:t>팔라딘</a:t>
            </a:r>
            <a:r>
              <a:rPr lang="en-US" altLang="ko-KR" dirty="0"/>
              <a:t>/</a:t>
            </a:r>
            <a:r>
              <a:rPr lang="ko-KR" altLang="en-US" dirty="0" err="1"/>
              <a:t>소드맨</a:t>
            </a:r>
            <a:r>
              <a:rPr lang="en-US" altLang="ko-KR" dirty="0"/>
              <a:t>), </a:t>
            </a:r>
            <a:r>
              <a:rPr lang="ko-KR" altLang="en-US" dirty="0"/>
              <a:t>암살자 컨셉</a:t>
            </a:r>
            <a:r>
              <a:rPr lang="en-US" altLang="ko-KR" dirty="0"/>
              <a:t>(</a:t>
            </a:r>
            <a:r>
              <a:rPr lang="ko-KR" altLang="en-US" dirty="0" err="1"/>
              <a:t>어쌔신</a:t>
            </a:r>
            <a:r>
              <a:rPr lang="en-US" altLang="ko-KR" dirty="0"/>
              <a:t>/</a:t>
            </a:r>
            <a:r>
              <a:rPr lang="ko-KR" altLang="en-US" dirty="0" err="1"/>
              <a:t>레인저</a:t>
            </a:r>
            <a:r>
              <a:rPr lang="en-US" altLang="ko-KR" dirty="0"/>
              <a:t>), </a:t>
            </a:r>
            <a:r>
              <a:rPr lang="ko-KR" altLang="en-US" dirty="0"/>
              <a:t>마법 컨셉</a:t>
            </a:r>
            <a:r>
              <a:rPr lang="en-US" altLang="ko-KR" dirty="0"/>
              <a:t>(</a:t>
            </a:r>
            <a:r>
              <a:rPr lang="ko-KR" altLang="en-US" dirty="0" err="1"/>
              <a:t>소서러</a:t>
            </a:r>
            <a:r>
              <a:rPr lang="en-US" altLang="ko-KR" dirty="0"/>
              <a:t>)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 중 마법 컨셉의 캐릭터의 추가로 클래스간 균형을 맞출 수 있을 것 같아서</a:t>
            </a:r>
            <a:endParaRPr lang="en-US" altLang="ko-KR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DF1E9E2-4014-9F15-061A-89120FE521B0}"/>
              </a:ext>
            </a:extLst>
          </p:cNvPr>
          <p:cNvSpPr txBox="1"/>
          <p:nvPr/>
        </p:nvSpPr>
        <p:spPr>
          <a:xfrm>
            <a:off x="4393897" y="4524600"/>
            <a:ext cx="3404203" cy="873637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CBT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공개된 클래스는 총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가지로 전사 컨셉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버서커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팔라딘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소드맨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암살자 컨셉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어쌔신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레인저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마법 컨셉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소서러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중 마법 컨셉의 캐릭터의 추가로 클래스간 균형을 맞출 수 있을 것 같아서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1" name="그림 60" descr="금속, 황동, 시계, 청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2861D0-E6E1-5ABB-AFD3-0296CFC82B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5"/>
          <a:stretch>
            <a:fillRect/>
          </a:stretch>
        </p:blipFill>
        <p:spPr>
          <a:xfrm>
            <a:off x="1816320" y="1683194"/>
            <a:ext cx="1886716" cy="2100051"/>
          </a:xfrm>
          <a:prstGeom prst="rect">
            <a:avLst/>
          </a:prstGeom>
        </p:spPr>
      </p:pic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3A4A0CD0-2B82-5232-CC55-1B32200858BF}"/>
              </a:ext>
            </a:extLst>
          </p:cNvPr>
          <p:cNvSpPr/>
          <p:nvPr/>
        </p:nvSpPr>
        <p:spPr>
          <a:xfrm rot="1117880">
            <a:off x="1540511" y="2440587"/>
            <a:ext cx="299207" cy="158427"/>
          </a:xfrm>
          <a:prstGeom prst="rightArrow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 descr="시계, 병, 정물 사진, 손목시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E3418E-621B-46A3-A771-FE9F03D479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40" y="1574886"/>
            <a:ext cx="845135" cy="112222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DBF89BF-A358-9794-195A-BE53CD6D5624}"/>
              </a:ext>
            </a:extLst>
          </p:cNvPr>
          <p:cNvSpPr txBox="1"/>
          <p:nvPr/>
        </p:nvSpPr>
        <p:spPr>
          <a:xfrm>
            <a:off x="2075195" y="3855868"/>
            <a:ext cx="1368965" cy="1449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성반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(Astrolabe) :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천문 관측 도구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94CF6D-C13B-22F7-52A3-5EB971A6929E}"/>
              </a:ext>
            </a:extLst>
          </p:cNvPr>
          <p:cNvSpPr txBox="1"/>
          <p:nvPr/>
        </p:nvSpPr>
        <p:spPr>
          <a:xfrm>
            <a:off x="442913" y="500066"/>
            <a:ext cx="2173672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기획의도를 바탕으로 캐릭터 컨셉 설계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406F8DB-0F05-9D25-82BE-A849388EBB6C}"/>
              </a:ext>
            </a:extLst>
          </p:cNvPr>
          <p:cNvGrpSpPr/>
          <p:nvPr/>
        </p:nvGrpSpPr>
        <p:grpSpPr>
          <a:xfrm>
            <a:off x="0" y="0"/>
            <a:ext cx="12192000" cy="443346"/>
            <a:chOff x="0" y="0"/>
            <a:chExt cx="12192000" cy="44334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A18AE0A-18A4-86AA-9693-68150D0A8233}"/>
                </a:ext>
              </a:extLst>
            </p:cNvPr>
            <p:cNvGrpSpPr/>
            <p:nvPr/>
          </p:nvGrpSpPr>
          <p:grpSpPr>
            <a:xfrm>
              <a:off x="0" y="0"/>
              <a:ext cx="12192000" cy="443346"/>
              <a:chOff x="0" y="0"/>
              <a:chExt cx="12192000" cy="44334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A476256-51B3-46A3-53AF-6C72C12054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443346"/>
              </a:xfrm>
              <a:prstGeom prst="rect">
                <a:avLst/>
              </a:prstGeom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D31CEA63-3CA1-EA17-72DA-8EBB15FBA39D}"/>
                  </a:ext>
                </a:extLst>
              </p:cNvPr>
              <p:cNvGrpSpPr/>
              <p:nvPr/>
            </p:nvGrpSpPr>
            <p:grpSpPr>
              <a:xfrm>
                <a:off x="442913" y="83174"/>
                <a:ext cx="1718521" cy="276999"/>
                <a:chOff x="442913" y="83174"/>
                <a:chExt cx="1718521" cy="276999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4730F50-C78A-D149-C620-9F8A8159C4F7}"/>
                    </a:ext>
                  </a:extLst>
                </p:cNvPr>
                <p:cNvSpPr txBox="1"/>
                <p:nvPr/>
              </p:nvSpPr>
              <p:spPr>
                <a:xfrm>
                  <a:off x="1291470" y="98563"/>
                  <a:ext cx="869964" cy="261610"/>
                </a:xfrm>
                <a:prstGeom prst="rect">
                  <a:avLst/>
                </a:prstGeom>
                <a:noFill/>
              </p:spPr>
              <p:txBody>
                <a:bodyPr wrap="none" lIns="144000" rIns="0" rtlCol="0" anchor="b">
                  <a:spAutoFit/>
                </a:bodyPr>
                <a:lstStyle/>
                <a:p>
                  <a:r>
                    <a:rPr lang="en-US" altLang="ko-KR" sz="1100" dirty="0">
                      <a:solidFill>
                        <a:schemeClr val="bg1">
                          <a:lumMod val="85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(1) </a:t>
                  </a:r>
                  <a:r>
                    <a:rPr lang="ko-KR" altLang="en-US" sz="1100" dirty="0">
                      <a:solidFill>
                        <a:schemeClr val="bg1">
                          <a:lumMod val="85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100" dirty="0">
                    <a:solidFill>
                      <a:schemeClr val="bg1">
                        <a:lumMod val="85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B2C177BB-2C9E-F439-E432-9E1EC0A835E2}"/>
                    </a:ext>
                  </a:extLst>
                </p:cNvPr>
                <p:cNvGrpSpPr/>
                <p:nvPr/>
              </p:nvGrpSpPr>
              <p:grpSpPr>
                <a:xfrm>
                  <a:off x="442913" y="83174"/>
                  <a:ext cx="848557" cy="276999"/>
                  <a:chOff x="442913" y="83174"/>
                  <a:chExt cx="848557" cy="276999"/>
                </a:xfrm>
              </p:grpSpPr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F41DE954-D5A4-A2AC-4452-FA0AFA8B08E7}"/>
                      </a:ext>
                    </a:extLst>
                  </p:cNvPr>
                  <p:cNvSpPr txBox="1"/>
                  <p:nvPr/>
                </p:nvSpPr>
                <p:spPr>
                  <a:xfrm>
                    <a:off x="442913" y="83174"/>
                    <a:ext cx="33502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40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r>
                      <a:rPr lang="en-US" altLang="ko-KR" sz="1800" dirty="0">
                        <a:solidFill>
                          <a:schemeClr val="bg1"/>
                        </a:solidFill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rPr>
                      <a:t>01.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BA8B7CC1-15B7-7693-7D1A-D5299452CEAF}"/>
                      </a:ext>
                    </a:extLst>
                  </p:cNvPr>
                  <p:cNvSpPr txBox="1"/>
                  <p:nvPr/>
                </p:nvSpPr>
                <p:spPr>
                  <a:xfrm>
                    <a:off x="821222" y="83174"/>
                    <a:ext cx="47024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40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r>
                      <a:rPr lang="ko-KR" altLang="en-US" sz="1800" dirty="0">
                        <a:solidFill>
                          <a:schemeClr val="bg1"/>
                        </a:solidFill>
                      </a:rPr>
                      <a:t>개요</a:t>
                    </a:r>
                    <a:endParaRPr lang="en-US" altLang="ko-KR" sz="1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CDA099-FA36-F29E-91C2-676AA03ADEE8}"/>
                </a:ext>
              </a:extLst>
            </p:cNvPr>
            <p:cNvSpPr txBox="1"/>
            <p:nvPr/>
          </p:nvSpPr>
          <p:spPr>
            <a:xfrm>
              <a:off x="9814264" y="237062"/>
              <a:ext cx="193482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effectLst>
                    <a:glow rad="203200">
                      <a:schemeClr val="tx1">
                        <a:alpha val="74000"/>
                      </a:schemeClr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[Chrono Odyssey] </a:t>
              </a:r>
              <a:r>
                <a:rPr lang="ko-KR" altLang="en-US" sz="800" dirty="0">
                  <a:solidFill>
                    <a:schemeClr val="bg1">
                      <a:lumMod val="85000"/>
                    </a:schemeClr>
                  </a:solidFill>
                  <a:effectLst>
                    <a:glow rad="203200">
                      <a:schemeClr val="tx1">
                        <a:alpha val="74000"/>
                      </a:schemeClr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전투 기획 사전 과제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5751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BF9F4-F73B-ADFC-B240-9E28367A0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66B4020E-92D9-8CD0-7DA9-9F3E568B3BE4}"/>
              </a:ext>
            </a:extLst>
          </p:cNvPr>
          <p:cNvGrpSpPr/>
          <p:nvPr/>
        </p:nvGrpSpPr>
        <p:grpSpPr>
          <a:xfrm>
            <a:off x="172462" y="2664820"/>
            <a:ext cx="68400" cy="1528360"/>
            <a:chOff x="172462" y="2808076"/>
            <a:chExt cx="68400" cy="1528360"/>
          </a:xfrm>
        </p:grpSpPr>
        <p:sp>
          <p:nvSpPr>
            <p:cNvPr id="38" name="다이아몬드 37">
              <a:extLst>
                <a:ext uri="{FF2B5EF4-FFF2-40B4-BE49-F238E27FC236}">
                  <a16:creationId xmlns:a16="http://schemas.microsoft.com/office/drawing/2014/main" id="{D43B0279-BFA4-284E-F8D9-A005BAD39EBF}"/>
                </a:ext>
              </a:extLst>
            </p:cNvPr>
            <p:cNvSpPr/>
            <p:nvPr/>
          </p:nvSpPr>
          <p:spPr>
            <a:xfrm>
              <a:off x="172462" y="280807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다이아몬드 41">
              <a:extLst>
                <a:ext uri="{FF2B5EF4-FFF2-40B4-BE49-F238E27FC236}">
                  <a16:creationId xmlns:a16="http://schemas.microsoft.com/office/drawing/2014/main" id="{6A7DA656-9EA7-B77C-9FCA-B373A13C3B9E}"/>
                </a:ext>
              </a:extLst>
            </p:cNvPr>
            <p:cNvSpPr/>
            <p:nvPr/>
          </p:nvSpPr>
          <p:spPr>
            <a:xfrm>
              <a:off x="172462" y="3294729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다이아몬드 39">
              <a:extLst>
                <a:ext uri="{FF2B5EF4-FFF2-40B4-BE49-F238E27FC236}">
                  <a16:creationId xmlns:a16="http://schemas.microsoft.com/office/drawing/2014/main" id="{FAD5B6F3-F751-410C-D602-1347A0FEB9AF}"/>
                </a:ext>
              </a:extLst>
            </p:cNvPr>
            <p:cNvSpPr/>
            <p:nvPr/>
          </p:nvSpPr>
          <p:spPr>
            <a:xfrm>
              <a:off x="172462" y="3781382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다이아몬드 40">
              <a:extLst>
                <a:ext uri="{FF2B5EF4-FFF2-40B4-BE49-F238E27FC236}">
                  <a16:creationId xmlns:a16="http://schemas.microsoft.com/office/drawing/2014/main" id="{731EC1AF-6294-5EF5-6E2D-EF25DAC86A86}"/>
                </a:ext>
              </a:extLst>
            </p:cNvPr>
            <p:cNvSpPr/>
            <p:nvPr/>
          </p:nvSpPr>
          <p:spPr>
            <a:xfrm>
              <a:off x="172462" y="426803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" name="그림 43" descr="블랙, 상징, 램프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14E8799-B5C5-4C9F-90B3-5F73C5439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9" b="9243"/>
          <a:stretch>
            <a:fillRect/>
          </a:stretch>
        </p:blipFill>
        <p:spPr>
          <a:xfrm>
            <a:off x="109647" y="2550430"/>
            <a:ext cx="228320" cy="2933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928D852-DB9B-C934-E87D-EF2C5FC934F0}"/>
              </a:ext>
            </a:extLst>
          </p:cNvPr>
          <p:cNvSpPr/>
          <p:nvPr/>
        </p:nvSpPr>
        <p:spPr>
          <a:xfrm>
            <a:off x="442913" y="4067198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FC627C-F770-F517-4569-2F10FF4C0FE2}"/>
              </a:ext>
            </a:extLst>
          </p:cNvPr>
          <p:cNvSpPr/>
          <p:nvPr/>
        </p:nvSpPr>
        <p:spPr>
          <a:xfrm>
            <a:off x="6541420" y="4067198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212279-BAB5-10ED-67FD-983EF9982C47}"/>
              </a:ext>
            </a:extLst>
          </p:cNvPr>
          <p:cNvSpPr txBox="1"/>
          <p:nvPr/>
        </p:nvSpPr>
        <p:spPr>
          <a:xfrm>
            <a:off x="1943522" y="4206757"/>
            <a:ext cx="2181687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숙련도 상승에 따른 성장 체감이 큰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98E24-8DE1-3163-EDD2-0FE1494ED4AB}"/>
              </a:ext>
            </a:extLst>
          </p:cNvPr>
          <p:cNvSpPr txBox="1"/>
          <p:nvPr/>
        </p:nvSpPr>
        <p:spPr>
          <a:xfrm>
            <a:off x="7761912" y="4206757"/>
            <a:ext cx="2250616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공격적</a:t>
            </a:r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능동적으로 전투를 이어가는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A1330F-EB9D-D185-D832-C70140A743AD}"/>
              </a:ext>
            </a:extLst>
          </p:cNvPr>
          <p:cNvGrpSpPr/>
          <p:nvPr/>
        </p:nvGrpSpPr>
        <p:grpSpPr>
          <a:xfrm>
            <a:off x="0" y="0"/>
            <a:ext cx="12192000" cy="443346"/>
            <a:chOff x="0" y="0"/>
            <a:chExt cx="12192000" cy="44334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B07016C-AB65-D0E7-081E-A80B293BAC79}"/>
                </a:ext>
              </a:extLst>
            </p:cNvPr>
            <p:cNvGrpSpPr/>
            <p:nvPr/>
          </p:nvGrpSpPr>
          <p:grpSpPr>
            <a:xfrm>
              <a:off x="0" y="0"/>
              <a:ext cx="12192000" cy="443346"/>
              <a:chOff x="0" y="0"/>
              <a:chExt cx="12192000" cy="44334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2D38134-037F-014E-E318-D83EBB949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443346"/>
              </a:xfrm>
              <a:prstGeom prst="rect">
                <a:avLst/>
              </a:prstGeom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3AA74FF-00EA-C354-C83F-0E438E3763A2}"/>
                  </a:ext>
                </a:extLst>
              </p:cNvPr>
              <p:cNvGrpSpPr/>
              <p:nvPr/>
            </p:nvGrpSpPr>
            <p:grpSpPr>
              <a:xfrm>
                <a:off x="442913" y="83174"/>
                <a:ext cx="1718521" cy="276999"/>
                <a:chOff x="442913" y="83174"/>
                <a:chExt cx="1718521" cy="276999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CDEDD19-76B9-76B8-0C60-B95443BA71FD}"/>
                    </a:ext>
                  </a:extLst>
                </p:cNvPr>
                <p:cNvSpPr txBox="1"/>
                <p:nvPr/>
              </p:nvSpPr>
              <p:spPr>
                <a:xfrm>
                  <a:off x="1291470" y="98563"/>
                  <a:ext cx="869964" cy="261610"/>
                </a:xfrm>
                <a:prstGeom prst="rect">
                  <a:avLst/>
                </a:prstGeom>
                <a:noFill/>
              </p:spPr>
              <p:txBody>
                <a:bodyPr wrap="none" lIns="144000" rIns="0" rtlCol="0" anchor="b">
                  <a:spAutoFit/>
                </a:bodyPr>
                <a:lstStyle/>
                <a:p>
                  <a:r>
                    <a:rPr lang="en-US" altLang="ko-KR" sz="1100" dirty="0">
                      <a:solidFill>
                        <a:schemeClr val="bg1">
                          <a:lumMod val="85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(1) </a:t>
                  </a:r>
                  <a:r>
                    <a:rPr lang="ko-KR" altLang="en-US" sz="1100" dirty="0">
                      <a:solidFill>
                        <a:schemeClr val="bg1">
                          <a:lumMod val="85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100" dirty="0">
                    <a:solidFill>
                      <a:schemeClr val="bg1">
                        <a:lumMod val="85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9C491556-7B53-69A7-E629-B94CAF0C64B1}"/>
                    </a:ext>
                  </a:extLst>
                </p:cNvPr>
                <p:cNvGrpSpPr/>
                <p:nvPr/>
              </p:nvGrpSpPr>
              <p:grpSpPr>
                <a:xfrm>
                  <a:off x="442913" y="83174"/>
                  <a:ext cx="848557" cy="276999"/>
                  <a:chOff x="442913" y="83174"/>
                  <a:chExt cx="848557" cy="276999"/>
                </a:xfrm>
              </p:grpSpPr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B214D102-3E38-C9C5-2E0A-DC9EAF40D45E}"/>
                      </a:ext>
                    </a:extLst>
                  </p:cNvPr>
                  <p:cNvSpPr txBox="1"/>
                  <p:nvPr/>
                </p:nvSpPr>
                <p:spPr>
                  <a:xfrm>
                    <a:off x="442913" y="83174"/>
                    <a:ext cx="33502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40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r>
                      <a:rPr lang="en-US" altLang="ko-KR" sz="1800" dirty="0">
                        <a:solidFill>
                          <a:schemeClr val="bg1"/>
                        </a:solidFill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rPr>
                      <a:t>01.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913717CC-030E-C99A-D91C-CDBAA32BA1B7}"/>
                      </a:ext>
                    </a:extLst>
                  </p:cNvPr>
                  <p:cNvSpPr txBox="1"/>
                  <p:nvPr/>
                </p:nvSpPr>
                <p:spPr>
                  <a:xfrm>
                    <a:off x="821222" y="83174"/>
                    <a:ext cx="47024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40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r>
                      <a:rPr lang="ko-KR" altLang="en-US" sz="1800" dirty="0">
                        <a:solidFill>
                          <a:schemeClr val="bg1"/>
                        </a:solidFill>
                      </a:rPr>
                      <a:t>개요</a:t>
                    </a:r>
                    <a:endParaRPr lang="en-US" altLang="ko-KR" sz="1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BB6AE8-20DF-3DE1-53E3-DB4DB7512F94}"/>
                </a:ext>
              </a:extLst>
            </p:cNvPr>
            <p:cNvSpPr txBox="1"/>
            <p:nvPr/>
          </p:nvSpPr>
          <p:spPr>
            <a:xfrm>
              <a:off x="9814264" y="237062"/>
              <a:ext cx="193482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effectLst>
                    <a:glow rad="203200">
                      <a:schemeClr val="tx1">
                        <a:alpha val="74000"/>
                      </a:schemeClr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[Chrono Odyssey] </a:t>
              </a:r>
              <a:r>
                <a:rPr lang="ko-KR" altLang="en-US" sz="800" dirty="0">
                  <a:solidFill>
                    <a:schemeClr val="bg1">
                      <a:lumMod val="85000"/>
                    </a:schemeClr>
                  </a:solidFill>
                  <a:effectLst>
                    <a:glow rad="203200">
                      <a:schemeClr val="tx1">
                        <a:alpha val="74000"/>
                      </a:schemeClr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전투 기획 사전 과제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44452CD-5DBD-A72C-A7E5-FA7F5936993F}"/>
              </a:ext>
            </a:extLst>
          </p:cNvPr>
          <p:cNvSpPr/>
          <p:nvPr/>
        </p:nvSpPr>
        <p:spPr>
          <a:xfrm>
            <a:off x="6541420" y="912590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5048B4-3157-42AA-09EF-6025BE427B79}"/>
              </a:ext>
            </a:extLst>
          </p:cNvPr>
          <p:cNvSpPr txBox="1"/>
          <p:nvPr/>
        </p:nvSpPr>
        <p:spPr>
          <a:xfrm>
            <a:off x="7749489" y="1027355"/>
            <a:ext cx="2766783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어떤 세계관이든지 자연스럽게 어울릴 수 있는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0E7911-876C-1314-71ED-FFCE6013A9F9}"/>
              </a:ext>
            </a:extLst>
          </p:cNvPr>
          <p:cNvSpPr txBox="1"/>
          <p:nvPr/>
        </p:nvSpPr>
        <p:spPr>
          <a:xfrm>
            <a:off x="6541419" y="2117220"/>
            <a:ext cx="5182904" cy="473528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ko-KR" dirty="0"/>
              <a:t>‘</a:t>
            </a:r>
            <a:r>
              <a:rPr lang="ko-KR" altLang="en-US" dirty="0"/>
              <a:t>현자</a:t>
            </a:r>
            <a:r>
              <a:rPr lang="en-US" altLang="ko-KR" dirty="0"/>
              <a:t>’</a:t>
            </a:r>
            <a:r>
              <a:rPr lang="ko-KR" altLang="en-US" dirty="0"/>
              <a:t>는 지혜롭고 현명한 사람을 의미하는 말입니다</a:t>
            </a:r>
            <a:r>
              <a:rPr lang="en-US" altLang="ko-KR" dirty="0"/>
              <a:t>.</a:t>
            </a:r>
          </a:p>
          <a:p>
            <a:pPr algn="ctr">
              <a:lnSpc>
                <a:spcPct val="130000"/>
              </a:lnSpc>
            </a:pP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736F43-490B-DE4F-B948-7D7012BB1E48}"/>
              </a:ext>
            </a:extLst>
          </p:cNvPr>
          <p:cNvSpPr/>
          <p:nvPr/>
        </p:nvSpPr>
        <p:spPr>
          <a:xfrm>
            <a:off x="442913" y="912590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1EE6AA-FF89-3E90-CD26-F035AE778542}"/>
              </a:ext>
            </a:extLst>
          </p:cNvPr>
          <p:cNvSpPr txBox="1"/>
          <p:nvPr/>
        </p:nvSpPr>
        <p:spPr>
          <a:xfrm>
            <a:off x="2108631" y="1027355"/>
            <a:ext cx="1851469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효율적으로 마법을 사용하는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DD2CCB-ED92-C9E7-AE73-751ED17C9723}"/>
              </a:ext>
            </a:extLst>
          </p:cNvPr>
          <p:cNvSpPr txBox="1"/>
          <p:nvPr/>
        </p:nvSpPr>
        <p:spPr>
          <a:xfrm>
            <a:off x="442913" y="1318271"/>
            <a:ext cx="5182904" cy="273473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현자는 원리와 법칙을 파악하여 효율적으로 마법을 사용합니다</a:t>
            </a:r>
            <a:r>
              <a:rPr lang="en-US" altLang="ko-KR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72AD21-29D1-A6A1-5085-6EF383695A8D}"/>
              </a:ext>
            </a:extLst>
          </p:cNvPr>
          <p:cNvSpPr txBox="1"/>
          <p:nvPr/>
        </p:nvSpPr>
        <p:spPr>
          <a:xfrm>
            <a:off x="442913" y="3672326"/>
            <a:ext cx="5182904" cy="273473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낮은 방어 능력을 빠른 </a:t>
            </a:r>
            <a:r>
              <a:rPr lang="ko-KR" altLang="en-US" dirty="0" err="1"/>
              <a:t>선후딜</a:t>
            </a:r>
            <a:r>
              <a:rPr lang="en-US" altLang="ko-KR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2476452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5776B-A9F6-4FCA-8F5C-3BF9A1C3E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512BB7F5-1623-4381-8B3B-A764E43EBB1D}"/>
              </a:ext>
            </a:extLst>
          </p:cNvPr>
          <p:cNvGrpSpPr/>
          <p:nvPr/>
        </p:nvGrpSpPr>
        <p:grpSpPr>
          <a:xfrm>
            <a:off x="172462" y="2664820"/>
            <a:ext cx="68400" cy="1528360"/>
            <a:chOff x="172462" y="2808076"/>
            <a:chExt cx="68400" cy="1528360"/>
          </a:xfrm>
        </p:grpSpPr>
        <p:sp>
          <p:nvSpPr>
            <p:cNvPr id="38" name="다이아몬드 37">
              <a:extLst>
                <a:ext uri="{FF2B5EF4-FFF2-40B4-BE49-F238E27FC236}">
                  <a16:creationId xmlns:a16="http://schemas.microsoft.com/office/drawing/2014/main" id="{64FB6842-DE81-84F0-FD1F-1634FB065762}"/>
                </a:ext>
              </a:extLst>
            </p:cNvPr>
            <p:cNvSpPr/>
            <p:nvPr/>
          </p:nvSpPr>
          <p:spPr>
            <a:xfrm>
              <a:off x="172462" y="280807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다이아몬드 41">
              <a:extLst>
                <a:ext uri="{FF2B5EF4-FFF2-40B4-BE49-F238E27FC236}">
                  <a16:creationId xmlns:a16="http://schemas.microsoft.com/office/drawing/2014/main" id="{1EFD22B4-897E-F8FF-B243-6CC1FC35EBD0}"/>
                </a:ext>
              </a:extLst>
            </p:cNvPr>
            <p:cNvSpPr/>
            <p:nvPr/>
          </p:nvSpPr>
          <p:spPr>
            <a:xfrm>
              <a:off x="172462" y="3294729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다이아몬드 39">
              <a:extLst>
                <a:ext uri="{FF2B5EF4-FFF2-40B4-BE49-F238E27FC236}">
                  <a16:creationId xmlns:a16="http://schemas.microsoft.com/office/drawing/2014/main" id="{AA8F0964-DFC4-0302-7999-1103FDB9C799}"/>
                </a:ext>
              </a:extLst>
            </p:cNvPr>
            <p:cNvSpPr/>
            <p:nvPr/>
          </p:nvSpPr>
          <p:spPr>
            <a:xfrm>
              <a:off x="172462" y="3781382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다이아몬드 40">
              <a:extLst>
                <a:ext uri="{FF2B5EF4-FFF2-40B4-BE49-F238E27FC236}">
                  <a16:creationId xmlns:a16="http://schemas.microsoft.com/office/drawing/2014/main" id="{C2644D95-34E7-754C-2167-5BE239D6C9F7}"/>
                </a:ext>
              </a:extLst>
            </p:cNvPr>
            <p:cNvSpPr/>
            <p:nvPr/>
          </p:nvSpPr>
          <p:spPr>
            <a:xfrm>
              <a:off x="172462" y="426803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" name="그림 43" descr="블랙, 상징, 램프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E1384F-5C81-29A3-FA04-1623B28BF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9" b="9243"/>
          <a:stretch>
            <a:fillRect/>
          </a:stretch>
        </p:blipFill>
        <p:spPr>
          <a:xfrm>
            <a:off x="109647" y="2550430"/>
            <a:ext cx="228320" cy="2933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2CF7B0-0B31-173D-E389-12142D693B21}"/>
              </a:ext>
            </a:extLst>
          </p:cNvPr>
          <p:cNvSpPr/>
          <p:nvPr/>
        </p:nvSpPr>
        <p:spPr>
          <a:xfrm>
            <a:off x="442913" y="4067198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21F10-D9E5-9784-9909-6E769241E383}"/>
              </a:ext>
            </a:extLst>
          </p:cNvPr>
          <p:cNvSpPr txBox="1"/>
          <p:nvPr/>
        </p:nvSpPr>
        <p:spPr>
          <a:xfrm>
            <a:off x="1943522" y="4206757"/>
            <a:ext cx="2181687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숙련도 상승에 따른 성장 체감이 큰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D0AC56-43C0-D144-670A-3CDA03D1DAB1}"/>
              </a:ext>
            </a:extLst>
          </p:cNvPr>
          <p:cNvSpPr/>
          <p:nvPr/>
        </p:nvSpPr>
        <p:spPr>
          <a:xfrm>
            <a:off x="6541420" y="912590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74DBF-178D-88BC-20D0-0666A3B0CD0F}"/>
              </a:ext>
            </a:extLst>
          </p:cNvPr>
          <p:cNvSpPr txBox="1"/>
          <p:nvPr/>
        </p:nvSpPr>
        <p:spPr>
          <a:xfrm>
            <a:off x="7761912" y="1052149"/>
            <a:ext cx="2250616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공격적</a:t>
            </a:r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능동적으로 전투를 이어가는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33D31F-D084-2770-F0CE-C0055F968105}"/>
              </a:ext>
            </a:extLst>
          </p:cNvPr>
          <p:cNvGrpSpPr/>
          <p:nvPr/>
        </p:nvGrpSpPr>
        <p:grpSpPr>
          <a:xfrm>
            <a:off x="0" y="0"/>
            <a:ext cx="12192000" cy="443346"/>
            <a:chOff x="0" y="0"/>
            <a:chExt cx="12192000" cy="44334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C9C53FA-2E14-0818-E70B-E8DCEB81447C}"/>
                </a:ext>
              </a:extLst>
            </p:cNvPr>
            <p:cNvGrpSpPr/>
            <p:nvPr/>
          </p:nvGrpSpPr>
          <p:grpSpPr>
            <a:xfrm>
              <a:off x="0" y="0"/>
              <a:ext cx="12192000" cy="443346"/>
              <a:chOff x="0" y="0"/>
              <a:chExt cx="12192000" cy="44334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2ADD4C0-AD12-0730-E50F-F6A7A1990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443346"/>
              </a:xfrm>
              <a:prstGeom prst="rect">
                <a:avLst/>
              </a:prstGeom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C4D4E17F-15A6-6443-26BF-24C301DD88B7}"/>
                  </a:ext>
                </a:extLst>
              </p:cNvPr>
              <p:cNvGrpSpPr/>
              <p:nvPr/>
            </p:nvGrpSpPr>
            <p:grpSpPr>
              <a:xfrm>
                <a:off x="442913" y="83174"/>
                <a:ext cx="1718521" cy="276999"/>
                <a:chOff x="442913" y="83174"/>
                <a:chExt cx="1718521" cy="276999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6E69A1E-D161-752A-3C05-B3F1D012F0AA}"/>
                    </a:ext>
                  </a:extLst>
                </p:cNvPr>
                <p:cNvSpPr txBox="1"/>
                <p:nvPr/>
              </p:nvSpPr>
              <p:spPr>
                <a:xfrm>
                  <a:off x="1291470" y="98563"/>
                  <a:ext cx="869964" cy="261610"/>
                </a:xfrm>
                <a:prstGeom prst="rect">
                  <a:avLst/>
                </a:prstGeom>
                <a:noFill/>
              </p:spPr>
              <p:txBody>
                <a:bodyPr wrap="none" lIns="144000" rIns="0" rtlCol="0" anchor="b">
                  <a:spAutoFit/>
                </a:bodyPr>
                <a:lstStyle/>
                <a:p>
                  <a:r>
                    <a:rPr lang="en-US" altLang="ko-KR" sz="1100" dirty="0">
                      <a:solidFill>
                        <a:schemeClr val="bg1">
                          <a:lumMod val="85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(1) </a:t>
                  </a:r>
                  <a:r>
                    <a:rPr lang="ko-KR" altLang="en-US" sz="1100" dirty="0">
                      <a:solidFill>
                        <a:schemeClr val="bg1">
                          <a:lumMod val="85000"/>
                        </a:schemeClr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100" dirty="0">
                    <a:solidFill>
                      <a:schemeClr val="bg1">
                        <a:lumMod val="85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A69B405D-CE77-CB2D-C05B-07C1AF36F736}"/>
                    </a:ext>
                  </a:extLst>
                </p:cNvPr>
                <p:cNvGrpSpPr/>
                <p:nvPr/>
              </p:nvGrpSpPr>
              <p:grpSpPr>
                <a:xfrm>
                  <a:off x="442913" y="83174"/>
                  <a:ext cx="848557" cy="276999"/>
                  <a:chOff x="442913" y="83174"/>
                  <a:chExt cx="848557" cy="276999"/>
                </a:xfrm>
              </p:grpSpPr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EB84EDA3-A160-84BA-8C10-DF0A876D1FB2}"/>
                      </a:ext>
                    </a:extLst>
                  </p:cNvPr>
                  <p:cNvSpPr txBox="1"/>
                  <p:nvPr/>
                </p:nvSpPr>
                <p:spPr>
                  <a:xfrm>
                    <a:off x="442913" y="83174"/>
                    <a:ext cx="33502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40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r>
                      <a:rPr lang="en-US" altLang="ko-KR" sz="1800" dirty="0">
                        <a:solidFill>
                          <a:schemeClr val="bg1"/>
                        </a:solidFill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rPr>
                      <a:t>01.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C14AF179-2EDB-592A-E43E-8B22AB928795}"/>
                      </a:ext>
                    </a:extLst>
                  </p:cNvPr>
                  <p:cNvSpPr txBox="1"/>
                  <p:nvPr/>
                </p:nvSpPr>
                <p:spPr>
                  <a:xfrm>
                    <a:off x="821222" y="83174"/>
                    <a:ext cx="47024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40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defRPr>
                    </a:lvl1pPr>
                  </a:lstStyle>
                  <a:p>
                    <a:r>
                      <a:rPr lang="ko-KR" altLang="en-US" sz="1800" dirty="0">
                        <a:solidFill>
                          <a:schemeClr val="bg1"/>
                        </a:solidFill>
                      </a:rPr>
                      <a:t>개요</a:t>
                    </a:r>
                    <a:endParaRPr lang="en-US" altLang="ko-KR" sz="1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BB19CC-2DD0-930E-E174-0B0E16ED8070}"/>
                </a:ext>
              </a:extLst>
            </p:cNvPr>
            <p:cNvSpPr txBox="1"/>
            <p:nvPr/>
          </p:nvSpPr>
          <p:spPr>
            <a:xfrm>
              <a:off x="9814264" y="237062"/>
              <a:ext cx="193482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effectLst>
                    <a:glow rad="203200">
                      <a:schemeClr val="tx1">
                        <a:alpha val="74000"/>
                      </a:schemeClr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[Chrono Odyssey] </a:t>
              </a:r>
              <a:r>
                <a:rPr lang="ko-KR" altLang="en-US" sz="800" dirty="0">
                  <a:solidFill>
                    <a:schemeClr val="bg1">
                      <a:lumMod val="85000"/>
                    </a:schemeClr>
                  </a:solidFill>
                  <a:effectLst>
                    <a:glow rad="203200">
                      <a:schemeClr val="tx1">
                        <a:alpha val="74000"/>
                      </a:schemeClr>
                    </a:glow>
                  </a:effectLs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전투 기획 사전 과제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AA1BF89-7F5C-A75C-2E47-56B42E09B84D}"/>
              </a:ext>
            </a:extLst>
          </p:cNvPr>
          <p:cNvSpPr/>
          <p:nvPr/>
        </p:nvSpPr>
        <p:spPr>
          <a:xfrm>
            <a:off x="6541420" y="4067198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0233F6-C487-CC01-E371-34162DA64E7A}"/>
              </a:ext>
            </a:extLst>
          </p:cNvPr>
          <p:cNvSpPr txBox="1"/>
          <p:nvPr/>
        </p:nvSpPr>
        <p:spPr>
          <a:xfrm>
            <a:off x="7808006" y="4181963"/>
            <a:ext cx="2649764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익숙함과 함께 강력한 존재라는 느낌이 드는 클래스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2B8BFB-3DF7-6E40-0ED6-2D8D626AE988}"/>
              </a:ext>
            </a:extLst>
          </p:cNvPr>
          <p:cNvSpPr/>
          <p:nvPr/>
        </p:nvSpPr>
        <p:spPr>
          <a:xfrm>
            <a:off x="442913" y="912590"/>
            <a:ext cx="5182904" cy="25304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9852C0-6730-19F5-68D4-51BF765E20B3}"/>
              </a:ext>
            </a:extLst>
          </p:cNvPr>
          <p:cNvSpPr txBox="1"/>
          <p:nvPr/>
        </p:nvSpPr>
        <p:spPr>
          <a:xfrm>
            <a:off x="2377140" y="1027355"/>
            <a:ext cx="1314462" cy="25391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선</a:t>
            </a:r>
            <a:r>
              <a:rPr lang="en-US" altLang="ko-KR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5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후딜레이가</a:t>
            </a:r>
            <a:r>
              <a:rPr lang="ko-KR" altLang="en-US" sz="10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짧은 스킬</a:t>
            </a:r>
            <a:endParaRPr lang="en-US" altLang="ko-KR" sz="10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19CF30-77C2-F817-19FA-4134A180C600}"/>
              </a:ext>
            </a:extLst>
          </p:cNvPr>
          <p:cNvSpPr txBox="1"/>
          <p:nvPr/>
        </p:nvSpPr>
        <p:spPr>
          <a:xfrm>
            <a:off x="442913" y="1318271"/>
            <a:ext cx="5182904" cy="473528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현자는 원리와 법칙을 파악하여 최고의 효율을 찾아내는 컨셉의 클래스입니다</a:t>
            </a:r>
            <a:r>
              <a:rPr lang="en-US" altLang="ko-KR" dirty="0"/>
              <a:t>.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이들이 사용하는 스킬은 최소한의 움직임으로 최대의 결과를 </a:t>
            </a:r>
            <a:r>
              <a:rPr lang="ko-KR" altLang="en-US" dirty="0" err="1"/>
              <a:t>이루어냅니다</a:t>
            </a:r>
            <a:r>
              <a:rPr lang="en-US" altLang="ko-KR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8FE1C8-6B06-684B-2A6F-59E76F372457}"/>
              </a:ext>
            </a:extLst>
          </p:cNvPr>
          <p:cNvSpPr txBox="1"/>
          <p:nvPr/>
        </p:nvSpPr>
        <p:spPr>
          <a:xfrm>
            <a:off x="442913" y="4569343"/>
            <a:ext cx="5182904" cy="873637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스킬이 최고의 성능을 발휘하기 위해서는 험난한 과정이 필요합니다</a:t>
            </a:r>
            <a:r>
              <a:rPr lang="en-US" altLang="ko-KR" dirty="0"/>
              <a:t>.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적과의 일정 거리를 유지해야 하면서</a:t>
            </a:r>
            <a:r>
              <a:rPr lang="en-US" altLang="ko-KR" dirty="0"/>
              <a:t> </a:t>
            </a:r>
            <a:r>
              <a:rPr lang="ko-KR" altLang="en-US" dirty="0"/>
              <a:t>지속적으로 적을 공격하는 등 </a:t>
            </a:r>
            <a:endParaRPr lang="en-US" altLang="ko-KR" dirty="0"/>
          </a:p>
          <a:p>
            <a:pPr algn="ctr">
              <a:lnSpc>
                <a:spcPct val="130000"/>
              </a:lnSpc>
            </a:pPr>
            <a:endParaRPr lang="en-US" altLang="ko-KR" dirty="0"/>
          </a:p>
          <a:p>
            <a:pPr algn="ctr">
              <a:lnSpc>
                <a:spcPct val="130000"/>
              </a:lnSpc>
            </a:pPr>
            <a:r>
              <a:rPr lang="ko-KR" altLang="en-US" dirty="0"/>
              <a:t>자칫 잘못하면 처음부터 다시 진행해야 하거나</a:t>
            </a:r>
            <a:r>
              <a:rPr lang="en-US" altLang="ko-KR" dirty="0"/>
              <a:t>,</a:t>
            </a:r>
            <a:r>
              <a:rPr lang="ko-KR" altLang="en-US" dirty="0"/>
              <a:t> 최고의 성능을 발휘하기 위해 시간이 필요합니다</a:t>
            </a:r>
            <a:r>
              <a:rPr lang="en-US" altLang="ko-KR" dirty="0"/>
              <a:t>.</a:t>
            </a:r>
          </a:p>
        </p:txBody>
      </p:sp>
      <p:pic>
        <p:nvPicPr>
          <p:cNvPr id="13" name="그림 12" descr="포유류, 가상의 캐릭터, 만화 영화, 조각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A02AFA-06FF-C824-6857-D59C4868C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144" y="4822935"/>
            <a:ext cx="946120" cy="1261494"/>
          </a:xfrm>
          <a:prstGeom prst="rect">
            <a:avLst/>
          </a:prstGeom>
        </p:spPr>
      </p:pic>
      <p:pic>
        <p:nvPicPr>
          <p:cNvPr id="15" name="그림 14" descr="인간의 얼굴, 사람, 인간의 수염, 콧수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307D8D-DE5B-7765-855E-BF04A40A18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456" y="4822935"/>
            <a:ext cx="1700050" cy="10524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AAAC78-8A39-5FA7-EBCB-B7A5811BA13A}"/>
              </a:ext>
            </a:extLst>
          </p:cNvPr>
          <p:cNvSpPr txBox="1"/>
          <p:nvPr/>
        </p:nvSpPr>
        <p:spPr>
          <a:xfrm>
            <a:off x="442913" y="6943084"/>
            <a:ext cx="5182904" cy="1073692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/>
              <a:t>이 캐릭터를 왜 만들어야 해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어떤 재미를 주는 데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다른 캐릭터와 차이점은 </a:t>
            </a:r>
            <a:r>
              <a:rPr lang="ko-KR" altLang="en-US" dirty="0" err="1"/>
              <a:t>뭔데</a:t>
            </a:r>
            <a:r>
              <a:rPr lang="en-US" altLang="ko-KR" dirty="0"/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dirty="0"/>
              <a:t>등등</a:t>
            </a:r>
            <a:endParaRPr lang="en-US" altLang="ko-KR" dirty="0"/>
          </a:p>
          <a:p>
            <a:pPr algn="ctr">
              <a:lnSpc>
                <a:spcPct val="13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2327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금속, 황동, 시계, 청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CF7B46-1A1C-6B04-5A0D-8D271EA22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5"/>
          <a:stretch>
            <a:fillRect/>
          </a:stretch>
        </p:blipFill>
        <p:spPr>
          <a:xfrm>
            <a:off x="9487527" y="1768883"/>
            <a:ext cx="1213688" cy="135092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250ABCA-F838-4E10-AFDA-7D8B3A9BFB31}"/>
              </a:ext>
            </a:extLst>
          </p:cNvPr>
          <p:cNvSpPr/>
          <p:nvPr/>
        </p:nvSpPr>
        <p:spPr>
          <a:xfrm>
            <a:off x="8687718" y="2391963"/>
            <a:ext cx="299207" cy="158427"/>
          </a:xfrm>
          <a:prstGeom prst="rightArrow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시계, 병, 정물 사진, 손목시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2C1B14-7BAC-E184-BCA3-103A5F0C2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713" y="1798337"/>
            <a:ext cx="845135" cy="11222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BB8F37-1E7E-A803-F73D-A2659AE2EEAB}"/>
              </a:ext>
            </a:extLst>
          </p:cNvPr>
          <p:cNvSpPr txBox="1"/>
          <p:nvPr/>
        </p:nvSpPr>
        <p:spPr>
          <a:xfrm>
            <a:off x="9409889" y="3175015"/>
            <a:ext cx="1368965" cy="1449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성반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(Astrolabe) :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천문 관측 도구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87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9460CE70-3C58-8C2F-DE64-95469E6BD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94A4B0-ECA2-0F59-FEAA-19EB201BFD64}"/>
              </a:ext>
            </a:extLst>
          </p:cNvPr>
          <p:cNvSpPr txBox="1"/>
          <p:nvPr/>
        </p:nvSpPr>
        <p:spPr>
          <a:xfrm>
            <a:off x="2183387" y="1052994"/>
            <a:ext cx="1560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현자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836E7-9516-B8CA-E1C4-E7000F7FC25C}"/>
              </a:ext>
            </a:extLst>
          </p:cNvPr>
          <p:cNvSpPr txBox="1"/>
          <p:nvPr/>
        </p:nvSpPr>
        <p:spPr>
          <a:xfrm>
            <a:off x="8474897" y="5885209"/>
            <a:ext cx="3209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[Chrono Odyssey] 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캐릭터 전투 기획 사전 과제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A19209-1795-993C-8D51-CB6AFE2FFC25}"/>
              </a:ext>
            </a:extLst>
          </p:cNvPr>
          <p:cNvSpPr txBox="1"/>
          <p:nvPr/>
        </p:nvSpPr>
        <p:spPr>
          <a:xfrm>
            <a:off x="10739941" y="6162208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작성자 </a:t>
            </a:r>
            <a:r>
              <a:rPr lang="en-US" altLang="ko-KR" sz="10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00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홍진선</a:t>
            </a:r>
          </a:p>
        </p:txBody>
      </p:sp>
      <p:pic>
        <p:nvPicPr>
          <p:cNvPr id="12" name="그림 11" descr="폰트, 타이포그래피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A8D403-967D-8568-A475-1C60C5396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438" y="179407"/>
            <a:ext cx="1168111" cy="327508"/>
          </a:xfrm>
          <a:prstGeom prst="rect">
            <a:avLst/>
          </a:prstGeom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6D0900-3837-C2AF-895B-FCFFF0AFB240}"/>
              </a:ext>
            </a:extLst>
          </p:cNvPr>
          <p:cNvSpPr txBox="1"/>
          <p:nvPr/>
        </p:nvSpPr>
        <p:spPr>
          <a:xfrm>
            <a:off x="3677706" y="1453104"/>
            <a:ext cx="1217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(Sage)</a:t>
            </a:r>
            <a:endParaRPr lang="ko-KR" altLang="en-US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740F68-A875-72D2-EEAB-B36468B92786}"/>
              </a:ext>
            </a:extLst>
          </p:cNvPr>
          <p:cNvSpPr txBox="1"/>
          <p:nvPr/>
        </p:nvSpPr>
        <p:spPr>
          <a:xfrm>
            <a:off x="2471830" y="2099435"/>
            <a:ext cx="2081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클래스 컨셉 및 스킬 디자인 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703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의상 디자인, 덮개, 의류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3520C9-FA19-6F5E-99E7-9470250C5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59" y="481957"/>
            <a:ext cx="3395538" cy="58285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AD5D99-5C95-CC20-365D-361622E52225}"/>
              </a:ext>
            </a:extLst>
          </p:cNvPr>
          <p:cNvSpPr txBox="1"/>
          <p:nvPr/>
        </p:nvSpPr>
        <p:spPr>
          <a:xfrm>
            <a:off x="6140519" y="1461246"/>
            <a:ext cx="4286205" cy="1477328"/>
          </a:xfrm>
          <a:prstGeom prst="rect">
            <a:avLst/>
          </a:prstGeom>
          <a:noFill/>
        </p:spPr>
        <p:txBody>
          <a:bodyPr wrap="square" lIns="18000" rIns="18000" rtlCol="0">
            <a:spAutoFit/>
          </a:bodyPr>
          <a:lstStyle/>
          <a:p>
            <a:pPr latinLnBrk="0"/>
            <a:r>
              <a:rPr lang="ko-KR" altLang="en-US" sz="1000" dirty="0">
                <a:solidFill>
                  <a:srgbClr val="D4CFC5"/>
                </a:solidFill>
                <a:effectLst/>
                <a:latin typeface="빛의 계승자 Regular" panose="020B0600000101010101" pitchFamily="50" charset="-127"/>
                <a:ea typeface="빛의 계승자 Regular" panose="020B0600000101010101" pitchFamily="50" charset="-127"/>
                <a:cs typeface="Pretendard Medium" panose="02000603000000020004" pitchFamily="2" charset="-127"/>
              </a:rPr>
              <a:t>현자는 원리와 법칙을 파악하여 최소한의 움직임으로 최대의 결과를 만들어 내는 효율을 추구합니다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빛의 계승자 Regular" panose="020B0600000101010101" pitchFamily="50" charset="-127"/>
                <a:ea typeface="빛의 계승자 Regular" panose="020B0600000101010101" pitchFamily="50" charset="-127"/>
                <a:cs typeface="Pretendard Medium" panose="02000603000000020004" pitchFamily="2" charset="-127"/>
              </a:rPr>
              <a:t>. </a:t>
            </a:r>
          </a:p>
          <a:p>
            <a:pPr latinLnBrk="0"/>
            <a:endParaRPr lang="en-US" altLang="ko-KR" sz="1000" dirty="0">
              <a:solidFill>
                <a:srgbClr val="D4CFC5"/>
              </a:solidFill>
              <a:effectLst/>
              <a:latin typeface="빛의 계승자 Regular" panose="020B0600000101010101" pitchFamily="50" charset="-127"/>
              <a:ea typeface="빛의 계승자 Regular" panose="020B0600000101010101" pitchFamily="50" charset="-127"/>
              <a:cs typeface="Pretendard Medium" panose="02000603000000020004" pitchFamily="2" charset="-127"/>
            </a:endParaRPr>
          </a:p>
          <a:p>
            <a:pPr latinLnBrk="0"/>
            <a:r>
              <a:rPr lang="ko-KR" altLang="en-US" sz="1000" dirty="0">
                <a:solidFill>
                  <a:srgbClr val="D4CFC5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  <a:cs typeface="Pretendard Medium" panose="02000603000000020004" pitchFamily="2" charset="-127"/>
              </a:rPr>
              <a:t>그들의 모든 기술은 인과에서 비롯되며 전장에서의 행위에 따라 쌓이는 인과는 행동을 멈추면 빠르게 소멸됩니다</a:t>
            </a:r>
            <a:r>
              <a:rPr lang="en-US" altLang="ko-KR" sz="1000" dirty="0">
                <a:solidFill>
                  <a:srgbClr val="D4CFC5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  <a:cs typeface="Pretendard Medium" panose="02000603000000020004" pitchFamily="2" charset="-127"/>
              </a:rPr>
              <a:t>.</a:t>
            </a:r>
          </a:p>
          <a:p>
            <a:pPr latinLnBrk="0"/>
            <a:endParaRPr lang="en-US" altLang="ko-KR" sz="1000" dirty="0">
              <a:solidFill>
                <a:srgbClr val="D4CFC5"/>
              </a:solidFill>
              <a:latin typeface="빛의 계승자 Regular" panose="020B0600000101010101" pitchFamily="50" charset="-127"/>
              <a:ea typeface="빛의 계승자 Regular" panose="020B0600000101010101" pitchFamily="50" charset="-127"/>
              <a:cs typeface="Pretendard Medium" panose="02000603000000020004" pitchFamily="2" charset="-127"/>
            </a:endParaRPr>
          </a:p>
          <a:p>
            <a:pPr latinLnBrk="0"/>
            <a:r>
              <a:rPr lang="ko-KR" altLang="en-US" sz="1000" dirty="0">
                <a:solidFill>
                  <a:srgbClr val="D4CFC5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  <a:cs typeface="Pretendard Medium" panose="02000603000000020004" pitchFamily="2" charset="-127"/>
              </a:rPr>
              <a:t>이 험난한 과정을 흔들림 없이 해낸 현자들은 전장의 위기를 극복하는 지침이 됩니다</a:t>
            </a:r>
            <a:r>
              <a:rPr lang="en-US" altLang="ko-KR" sz="1000" dirty="0">
                <a:solidFill>
                  <a:srgbClr val="D4CFC5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  <a:cs typeface="Pretendard Medium" panose="02000603000000020004" pitchFamily="2" charset="-127"/>
              </a:rPr>
              <a:t>.</a:t>
            </a:r>
            <a:endParaRPr lang="en-US" altLang="ko-KR" sz="1000" dirty="0">
              <a:solidFill>
                <a:srgbClr val="D4CFC5"/>
              </a:solidFill>
              <a:effectLst/>
              <a:latin typeface="빛의 계승자 Regular" panose="020B0600000101010101" pitchFamily="50" charset="-127"/>
              <a:ea typeface="빛의 계승자 Regular" panose="020B0600000101010101" pitchFamily="50" charset="-127"/>
              <a:cs typeface="Pretendard Medium" panose="02000603000000020004" pitchFamily="2" charset="-127"/>
            </a:endParaRPr>
          </a:p>
          <a:p>
            <a:pPr latinLnBrk="0"/>
            <a:endParaRPr lang="en-US" altLang="ko-KR" sz="1000" dirty="0">
              <a:solidFill>
                <a:srgbClr val="D4CFC5"/>
              </a:solidFill>
              <a:effectLst/>
              <a:latin typeface="빛의 계승자 Regular" panose="020B0600000101010101" pitchFamily="50" charset="-127"/>
              <a:ea typeface="빛의 계승자 Regular" panose="020B0600000101010101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4A248A-4797-19E8-0DDA-A73FFE0A3696}"/>
              </a:ext>
            </a:extLst>
          </p:cNvPr>
          <p:cNvSpPr txBox="1"/>
          <p:nvPr/>
        </p:nvSpPr>
        <p:spPr>
          <a:xfrm>
            <a:off x="6140519" y="819499"/>
            <a:ext cx="546106" cy="400110"/>
          </a:xfrm>
          <a:prstGeom prst="rect">
            <a:avLst/>
          </a:prstGeom>
          <a:noFill/>
        </p:spPr>
        <p:txBody>
          <a:bodyPr wrap="none" lIns="18000" rIns="18000" rtlCol="0">
            <a:spAutoFit/>
          </a:bodyPr>
          <a:lstStyle/>
          <a:p>
            <a:r>
              <a:rPr lang="ko-KR" altLang="en-US" sz="2000" dirty="0">
                <a:solidFill>
                  <a:srgbClr val="D4CFC5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현자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9505498-3D6C-6BDD-D097-A63C598092AD}"/>
              </a:ext>
            </a:extLst>
          </p:cNvPr>
          <p:cNvCxnSpPr>
            <a:cxnSpLocks/>
          </p:cNvCxnSpPr>
          <p:nvPr/>
        </p:nvCxnSpPr>
        <p:spPr>
          <a:xfrm>
            <a:off x="6140519" y="1306189"/>
            <a:ext cx="4286205" cy="0"/>
          </a:xfrm>
          <a:prstGeom prst="line">
            <a:avLst/>
          </a:prstGeom>
          <a:ln w="12700" cap="rnd">
            <a:solidFill>
              <a:srgbClr val="D4CFC5">
                <a:alpha val="39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33F113-745B-F3DC-9179-B192AD79DB72}"/>
              </a:ext>
            </a:extLst>
          </p:cNvPr>
          <p:cNvSpPr txBox="1"/>
          <p:nvPr/>
        </p:nvSpPr>
        <p:spPr>
          <a:xfrm>
            <a:off x="7944377" y="3366543"/>
            <a:ext cx="685568" cy="276999"/>
          </a:xfrm>
          <a:prstGeom prst="rect">
            <a:avLst/>
          </a:prstGeom>
          <a:noFill/>
        </p:spPr>
        <p:txBody>
          <a:bodyPr wrap="none" lIns="18000" rIns="18000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D4CFC5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ko-KR" altLang="en-US" sz="1200" dirty="0"/>
              <a:t>무기 타입</a:t>
            </a:r>
            <a:endParaRPr lang="en-US" altLang="ko-KR" sz="12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F63FE44-91D1-7154-8C51-C215111B80E9}"/>
              </a:ext>
            </a:extLst>
          </p:cNvPr>
          <p:cNvGrpSpPr/>
          <p:nvPr/>
        </p:nvGrpSpPr>
        <p:grpSpPr>
          <a:xfrm>
            <a:off x="7624761" y="3769274"/>
            <a:ext cx="1324800" cy="2203704"/>
            <a:chOff x="6843948" y="4221480"/>
            <a:chExt cx="1324800" cy="220370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42C2C66-E1E6-A1BA-C135-DACCB6F33138}"/>
                </a:ext>
              </a:extLst>
            </p:cNvPr>
            <p:cNvSpPr/>
            <p:nvPr/>
          </p:nvSpPr>
          <p:spPr>
            <a:xfrm>
              <a:off x="6851028" y="4221480"/>
              <a:ext cx="1310640" cy="2133600"/>
            </a:xfrm>
            <a:prstGeom prst="rect">
              <a:avLst/>
            </a:prstGeom>
            <a:gradFill flip="none" rotWithShape="1">
              <a:gsLst>
                <a:gs pos="0">
                  <a:srgbClr val="545243">
                    <a:lumMod val="99000"/>
                  </a:srgbClr>
                </a:gs>
                <a:gs pos="74000">
                  <a:srgbClr val="545243"/>
                </a:gs>
                <a:gs pos="83000">
                  <a:srgbClr val="545243">
                    <a:alpha val="40000"/>
                  </a:srgbClr>
                </a:gs>
                <a:gs pos="100000">
                  <a:srgbClr val="545243">
                    <a:alpha val="0"/>
                  </a:srgbClr>
                </a:gs>
              </a:gsLst>
              <a:lin ang="5400000" scaled="1"/>
              <a:tileRect/>
            </a:gradFill>
            <a:ln w="12700">
              <a:solidFill>
                <a:srgbClr val="616052">
                  <a:alpha val="24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FE76C38-DE0F-1A94-1578-7ABE173059FC}"/>
                </a:ext>
              </a:extLst>
            </p:cNvPr>
            <p:cNvSpPr/>
            <p:nvPr/>
          </p:nvSpPr>
          <p:spPr>
            <a:xfrm>
              <a:off x="6908927" y="4278629"/>
              <a:ext cx="1194842" cy="1950719"/>
            </a:xfrm>
            <a:prstGeom prst="rect">
              <a:avLst/>
            </a:prstGeom>
            <a:gradFill flip="none" rotWithShape="1">
              <a:gsLst>
                <a:gs pos="0">
                  <a:srgbClr val="545243"/>
                </a:gs>
                <a:gs pos="74000">
                  <a:srgbClr val="545243"/>
                </a:gs>
                <a:gs pos="83000">
                  <a:srgbClr val="545243">
                    <a:alpha val="40000"/>
                  </a:srgbClr>
                </a:gs>
                <a:gs pos="100000">
                  <a:srgbClr val="545243">
                    <a:alpha val="0"/>
                  </a:srgbClr>
                </a:gs>
              </a:gsLst>
              <a:lin ang="5400000" scaled="1"/>
              <a:tileRect/>
            </a:gradFill>
            <a:ln w="19050">
              <a:solidFill>
                <a:srgbClr val="61605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ADC3F3C-CEEE-A8C4-AB63-B2637D73C3A1}"/>
                </a:ext>
              </a:extLst>
            </p:cNvPr>
            <p:cNvSpPr/>
            <p:nvPr/>
          </p:nvSpPr>
          <p:spPr>
            <a:xfrm>
              <a:off x="6843948" y="4221480"/>
              <a:ext cx="1324800" cy="2203704"/>
            </a:xfrm>
            <a:prstGeom prst="rect">
              <a:avLst/>
            </a:prstGeom>
            <a:gradFill flip="none" rotWithShape="1">
              <a:gsLst>
                <a:gs pos="0">
                  <a:srgbClr val="443B3A"/>
                </a:gs>
                <a:gs pos="10000">
                  <a:srgbClr val="443B3A"/>
                </a:gs>
                <a:gs pos="21000">
                  <a:srgbClr val="443B3A"/>
                </a:gs>
                <a:gs pos="100000">
                  <a:srgbClr val="545243">
                    <a:alpha val="0"/>
                  </a:srgbClr>
                </a:gs>
              </a:gsLst>
              <a:lin ang="162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5F1A42B-E79A-16F9-C48E-B1C57B02FF2A}"/>
              </a:ext>
            </a:extLst>
          </p:cNvPr>
          <p:cNvGrpSpPr/>
          <p:nvPr/>
        </p:nvGrpSpPr>
        <p:grpSpPr>
          <a:xfrm>
            <a:off x="9109004" y="3769274"/>
            <a:ext cx="1324800" cy="2203704"/>
            <a:chOff x="8273106" y="4221480"/>
            <a:chExt cx="1324800" cy="220370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5F661BC-6C05-1FA3-3484-70A547910FD4}"/>
                </a:ext>
              </a:extLst>
            </p:cNvPr>
            <p:cNvSpPr/>
            <p:nvPr/>
          </p:nvSpPr>
          <p:spPr>
            <a:xfrm>
              <a:off x="8280186" y="4221480"/>
              <a:ext cx="1310640" cy="2133600"/>
            </a:xfrm>
            <a:prstGeom prst="rect">
              <a:avLst/>
            </a:prstGeom>
            <a:gradFill flip="none" rotWithShape="1">
              <a:gsLst>
                <a:gs pos="0">
                  <a:srgbClr val="545243">
                    <a:lumMod val="99000"/>
                  </a:srgbClr>
                </a:gs>
                <a:gs pos="74000">
                  <a:srgbClr val="545243"/>
                </a:gs>
                <a:gs pos="83000">
                  <a:srgbClr val="545243">
                    <a:alpha val="40000"/>
                  </a:srgbClr>
                </a:gs>
                <a:gs pos="100000">
                  <a:srgbClr val="545243">
                    <a:alpha val="0"/>
                  </a:srgbClr>
                </a:gs>
              </a:gsLst>
              <a:lin ang="5400000" scaled="1"/>
              <a:tileRect/>
            </a:gradFill>
            <a:ln w="12700">
              <a:solidFill>
                <a:srgbClr val="616052">
                  <a:alpha val="24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DA5655F-51EB-BDD9-17F2-C5F862825958}"/>
                </a:ext>
              </a:extLst>
            </p:cNvPr>
            <p:cNvSpPr/>
            <p:nvPr/>
          </p:nvSpPr>
          <p:spPr>
            <a:xfrm>
              <a:off x="8338085" y="4278629"/>
              <a:ext cx="1194842" cy="1950719"/>
            </a:xfrm>
            <a:prstGeom prst="rect">
              <a:avLst/>
            </a:prstGeom>
            <a:gradFill flip="none" rotWithShape="1">
              <a:gsLst>
                <a:gs pos="0">
                  <a:srgbClr val="545243"/>
                </a:gs>
                <a:gs pos="74000">
                  <a:srgbClr val="545243"/>
                </a:gs>
                <a:gs pos="83000">
                  <a:srgbClr val="545243">
                    <a:alpha val="40000"/>
                  </a:srgbClr>
                </a:gs>
                <a:gs pos="100000">
                  <a:srgbClr val="545243">
                    <a:alpha val="0"/>
                  </a:srgbClr>
                </a:gs>
              </a:gsLst>
              <a:lin ang="5400000" scaled="1"/>
              <a:tileRect/>
            </a:gradFill>
            <a:ln w="19050">
              <a:solidFill>
                <a:srgbClr val="61605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E1C2AB2-2C1A-FBCB-C567-30C3B86C20AF}"/>
                </a:ext>
              </a:extLst>
            </p:cNvPr>
            <p:cNvSpPr/>
            <p:nvPr/>
          </p:nvSpPr>
          <p:spPr>
            <a:xfrm>
              <a:off x="8273106" y="4221480"/>
              <a:ext cx="1324800" cy="2203704"/>
            </a:xfrm>
            <a:prstGeom prst="rect">
              <a:avLst/>
            </a:prstGeom>
            <a:gradFill flip="none" rotWithShape="1">
              <a:gsLst>
                <a:gs pos="0">
                  <a:srgbClr val="443B3A"/>
                </a:gs>
                <a:gs pos="10000">
                  <a:srgbClr val="443B3A"/>
                </a:gs>
                <a:gs pos="21000">
                  <a:srgbClr val="443B3A"/>
                </a:gs>
                <a:gs pos="100000">
                  <a:srgbClr val="545243">
                    <a:alpha val="0"/>
                  </a:srgbClr>
                </a:gs>
              </a:gsLst>
              <a:lin ang="162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392571C-B414-DFDD-7FE0-334C3AEBBFCC}"/>
              </a:ext>
            </a:extLst>
          </p:cNvPr>
          <p:cNvGrpSpPr/>
          <p:nvPr/>
        </p:nvGrpSpPr>
        <p:grpSpPr>
          <a:xfrm>
            <a:off x="6140519" y="3769274"/>
            <a:ext cx="1324800" cy="2203704"/>
            <a:chOff x="5437200" y="4221480"/>
            <a:chExt cx="1324800" cy="220370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FAC04C4-ED3C-EC0D-57AE-9D300A0D8DFF}"/>
                </a:ext>
              </a:extLst>
            </p:cNvPr>
            <p:cNvSpPr/>
            <p:nvPr/>
          </p:nvSpPr>
          <p:spPr>
            <a:xfrm>
              <a:off x="5444280" y="4221480"/>
              <a:ext cx="1310640" cy="2133600"/>
            </a:xfrm>
            <a:prstGeom prst="rect">
              <a:avLst/>
            </a:prstGeom>
            <a:gradFill flip="none" rotWithShape="1">
              <a:gsLst>
                <a:gs pos="0">
                  <a:srgbClr val="545243">
                    <a:lumMod val="99000"/>
                  </a:srgbClr>
                </a:gs>
                <a:gs pos="74000">
                  <a:srgbClr val="545243"/>
                </a:gs>
                <a:gs pos="83000">
                  <a:srgbClr val="545243">
                    <a:alpha val="40000"/>
                  </a:srgbClr>
                </a:gs>
                <a:gs pos="100000">
                  <a:srgbClr val="545243">
                    <a:alpha val="0"/>
                  </a:srgbClr>
                </a:gs>
              </a:gsLst>
              <a:lin ang="5400000" scaled="1"/>
              <a:tileRect/>
            </a:gradFill>
            <a:ln w="12700">
              <a:solidFill>
                <a:srgbClr val="616052">
                  <a:alpha val="24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1B63459-2BF6-22FA-EDA1-D2EBA9ECAB4E}"/>
                </a:ext>
              </a:extLst>
            </p:cNvPr>
            <p:cNvSpPr/>
            <p:nvPr/>
          </p:nvSpPr>
          <p:spPr>
            <a:xfrm>
              <a:off x="5502179" y="4278629"/>
              <a:ext cx="1194842" cy="1950719"/>
            </a:xfrm>
            <a:prstGeom prst="rect">
              <a:avLst/>
            </a:prstGeom>
            <a:gradFill flip="none" rotWithShape="1">
              <a:gsLst>
                <a:gs pos="0">
                  <a:srgbClr val="545243"/>
                </a:gs>
                <a:gs pos="74000">
                  <a:srgbClr val="545243"/>
                </a:gs>
                <a:gs pos="83000">
                  <a:srgbClr val="545243">
                    <a:alpha val="40000"/>
                  </a:srgbClr>
                </a:gs>
                <a:gs pos="100000">
                  <a:srgbClr val="545243">
                    <a:alpha val="0"/>
                  </a:srgbClr>
                </a:gs>
              </a:gsLst>
              <a:lin ang="5400000" scaled="1"/>
              <a:tileRect/>
            </a:gradFill>
            <a:ln w="19050">
              <a:solidFill>
                <a:srgbClr val="61605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AD76851-DA6C-6863-358A-895D6EB07E70}"/>
                </a:ext>
              </a:extLst>
            </p:cNvPr>
            <p:cNvSpPr/>
            <p:nvPr/>
          </p:nvSpPr>
          <p:spPr>
            <a:xfrm>
              <a:off x="5437200" y="4221480"/>
              <a:ext cx="1324800" cy="2203704"/>
            </a:xfrm>
            <a:prstGeom prst="rect">
              <a:avLst/>
            </a:prstGeom>
            <a:gradFill flip="none" rotWithShape="1">
              <a:gsLst>
                <a:gs pos="0">
                  <a:srgbClr val="443B3A"/>
                </a:gs>
                <a:gs pos="10000">
                  <a:srgbClr val="443B3A"/>
                </a:gs>
                <a:gs pos="21000">
                  <a:srgbClr val="443B3A"/>
                </a:gs>
                <a:gs pos="100000">
                  <a:srgbClr val="545243">
                    <a:alpha val="0"/>
                  </a:srgbClr>
                </a:gs>
              </a:gsLst>
              <a:lin ang="162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6F9D368D-75A5-C7F4-2861-D1D0F7FF30D7}"/>
              </a:ext>
            </a:extLst>
          </p:cNvPr>
          <p:cNvSpPr/>
          <p:nvPr/>
        </p:nvSpPr>
        <p:spPr>
          <a:xfrm>
            <a:off x="6449892" y="4200817"/>
            <a:ext cx="706055" cy="706055"/>
          </a:xfrm>
          <a:prstGeom prst="ellipse">
            <a:avLst/>
          </a:prstGeom>
          <a:ln w="19050">
            <a:solidFill>
              <a:srgbClr val="616052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88C5F6-2289-7802-1CCA-E1D0B84925FA}"/>
              </a:ext>
            </a:extLst>
          </p:cNvPr>
          <p:cNvSpPr txBox="1"/>
          <p:nvPr/>
        </p:nvSpPr>
        <p:spPr>
          <a:xfrm>
            <a:off x="6651694" y="5215049"/>
            <a:ext cx="302450" cy="253916"/>
          </a:xfrm>
          <a:prstGeom prst="rect">
            <a:avLst/>
          </a:prstGeom>
          <a:noFill/>
        </p:spPr>
        <p:txBody>
          <a:bodyPr wrap="none" lIns="18000" rIns="18000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D4CFC5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pPr algn="ctr"/>
            <a:r>
              <a:rPr lang="ko-KR" altLang="en-US" sz="1050" dirty="0" err="1"/>
              <a:t>성반</a:t>
            </a:r>
            <a:endParaRPr lang="en-US" altLang="ko-KR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ED7D4C-830D-2AEF-1F6B-AD011E92FF27}"/>
              </a:ext>
            </a:extLst>
          </p:cNvPr>
          <p:cNvSpPr txBox="1"/>
          <p:nvPr/>
        </p:nvSpPr>
        <p:spPr>
          <a:xfrm>
            <a:off x="7934760" y="5215049"/>
            <a:ext cx="704804" cy="230832"/>
          </a:xfrm>
          <a:prstGeom prst="rect">
            <a:avLst/>
          </a:prstGeom>
          <a:noFill/>
        </p:spPr>
        <p:txBody>
          <a:bodyPr wrap="none" lIns="18000" rIns="18000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D4CFC5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pPr algn="ct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현자 무기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E4210F-1451-8C46-9F05-43CB87A56955}"/>
              </a:ext>
            </a:extLst>
          </p:cNvPr>
          <p:cNvSpPr txBox="1"/>
          <p:nvPr/>
        </p:nvSpPr>
        <p:spPr>
          <a:xfrm>
            <a:off x="9419002" y="5215049"/>
            <a:ext cx="704804" cy="230832"/>
          </a:xfrm>
          <a:prstGeom prst="rect">
            <a:avLst/>
          </a:prstGeom>
          <a:noFill/>
        </p:spPr>
        <p:txBody>
          <a:bodyPr wrap="none" lIns="18000" rIns="18000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D4CFC5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pPr algn="ct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현자 무기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2)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8664B56-F3D2-D323-AB0C-EF9FFCD1CFC6}"/>
              </a:ext>
            </a:extLst>
          </p:cNvPr>
          <p:cNvSpPr/>
          <p:nvPr/>
        </p:nvSpPr>
        <p:spPr>
          <a:xfrm>
            <a:off x="7934134" y="4200817"/>
            <a:ext cx="706055" cy="706055"/>
          </a:xfrm>
          <a:prstGeom prst="ellipse">
            <a:avLst/>
          </a:prstGeom>
          <a:ln w="19050">
            <a:solidFill>
              <a:srgbClr val="616052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2AB7E4F-0F6E-BB98-58A1-12949D23229E}"/>
              </a:ext>
            </a:extLst>
          </p:cNvPr>
          <p:cNvSpPr/>
          <p:nvPr/>
        </p:nvSpPr>
        <p:spPr>
          <a:xfrm>
            <a:off x="9418377" y="4200817"/>
            <a:ext cx="706055" cy="706055"/>
          </a:xfrm>
          <a:prstGeom prst="ellipse">
            <a:avLst/>
          </a:prstGeom>
          <a:ln w="19050">
            <a:solidFill>
              <a:srgbClr val="616052"/>
            </a:solidFill>
          </a:ln>
          <a:effectLst>
            <a:glow rad="12700">
              <a:schemeClr val="tx1"/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9E9381B-7734-0E48-CCDF-11F888EB407A}"/>
              </a:ext>
            </a:extLst>
          </p:cNvPr>
          <p:cNvGrpSpPr/>
          <p:nvPr/>
        </p:nvGrpSpPr>
        <p:grpSpPr>
          <a:xfrm>
            <a:off x="6381282" y="4134510"/>
            <a:ext cx="838667" cy="838667"/>
            <a:chOff x="5173980" y="4061460"/>
            <a:chExt cx="1076960" cy="107696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A958DD5-EE1D-8EC4-9017-F787531A0E48}"/>
                </a:ext>
              </a:extLst>
            </p:cNvPr>
            <p:cNvSpPr/>
            <p:nvPr/>
          </p:nvSpPr>
          <p:spPr>
            <a:xfrm>
              <a:off x="5582920" y="4470400"/>
              <a:ext cx="259080" cy="259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그림 61" descr="원, 예술, 상징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A9CC71E-18BC-8CA2-4828-09881411F1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1" t="5451" r="6152" b="6631"/>
            <a:stretch>
              <a:fillRect/>
            </a:stretch>
          </p:blipFill>
          <p:spPr>
            <a:xfrm>
              <a:off x="5173980" y="4061460"/>
              <a:ext cx="1076960" cy="1076960"/>
            </a:xfrm>
            <a:prstGeom prst="rect">
              <a:avLst/>
            </a:prstGeom>
            <a:effectLst>
              <a:innerShdw blurRad="114300">
                <a:prstClr val="black">
                  <a:alpha val="39000"/>
                </a:prstClr>
              </a:innerShdw>
            </a:effectLst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BF43CC-C509-560C-06EB-9242F277A6F0}"/>
              </a:ext>
            </a:extLst>
          </p:cNvPr>
          <p:cNvSpPr/>
          <p:nvPr/>
        </p:nvSpPr>
        <p:spPr>
          <a:xfrm>
            <a:off x="5111262" y="-2766646"/>
            <a:ext cx="914400" cy="914400"/>
          </a:xfrm>
          <a:prstGeom prst="rect">
            <a:avLst/>
          </a:prstGeom>
          <a:solidFill>
            <a:srgbClr val="BCB8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465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57AA8F1-0B01-7D45-FB25-A736D30EE34A}"/>
              </a:ext>
            </a:extLst>
          </p:cNvPr>
          <p:cNvSpPr/>
          <p:nvPr/>
        </p:nvSpPr>
        <p:spPr>
          <a:xfrm>
            <a:off x="0" y="0"/>
            <a:ext cx="5575886" cy="6858000"/>
          </a:xfrm>
          <a:prstGeom prst="rect">
            <a:avLst/>
          </a:prstGeom>
          <a:solidFill>
            <a:srgbClr val="2122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EB77A3-4EFF-31BB-1D55-2F8FCC271B5C}"/>
              </a:ext>
            </a:extLst>
          </p:cNvPr>
          <p:cNvSpPr txBox="1"/>
          <p:nvPr/>
        </p:nvSpPr>
        <p:spPr>
          <a:xfrm>
            <a:off x="1808508" y="760619"/>
            <a:ext cx="1958870" cy="70788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SemiBold" panose="02000703000000020004" pitchFamily="2" charset="-127"/>
              </a:rPr>
              <a:t>INDEX</a:t>
            </a:r>
            <a:endParaRPr lang="ko-KR" altLang="en-US" sz="4000" spc="300" dirty="0">
              <a:solidFill>
                <a:schemeClr val="bg1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BBB087-A813-E9A2-2F49-D1743E8E2EAC}"/>
              </a:ext>
            </a:extLst>
          </p:cNvPr>
          <p:cNvSpPr txBox="1"/>
          <p:nvPr/>
        </p:nvSpPr>
        <p:spPr>
          <a:xfrm>
            <a:off x="6764220" y="1135571"/>
            <a:ext cx="601127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01.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개요</a:t>
            </a:r>
            <a:endParaRPr lang="en-US" altLang="ko-KR" sz="1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81E2B3-9D06-D954-2F3F-C5ED3C72A9ED}"/>
              </a:ext>
            </a:extLst>
          </p:cNvPr>
          <p:cNvSpPr txBox="1"/>
          <p:nvPr/>
        </p:nvSpPr>
        <p:spPr>
          <a:xfrm>
            <a:off x="6764220" y="1412570"/>
            <a:ext cx="1100329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소개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40437F-DE69-08E4-43FE-82BF17CA1753}"/>
              </a:ext>
            </a:extLst>
          </p:cNvPr>
          <p:cNvSpPr txBox="1"/>
          <p:nvPr/>
        </p:nvSpPr>
        <p:spPr>
          <a:xfrm>
            <a:off x="6764220" y="2408034"/>
            <a:ext cx="981038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02.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기본 액션</a:t>
            </a:r>
            <a:endParaRPr lang="en-US" altLang="ko-KR" sz="1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248249-2FA5-E8A0-69B3-D597471EB199}"/>
              </a:ext>
            </a:extLst>
          </p:cNvPr>
          <p:cNvSpPr txBox="1"/>
          <p:nvPr/>
        </p:nvSpPr>
        <p:spPr>
          <a:xfrm>
            <a:off x="6764220" y="2685033"/>
            <a:ext cx="662709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평타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회피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793AB3-A7BB-282E-D73F-55F89FB422A8}"/>
              </a:ext>
            </a:extLst>
          </p:cNvPr>
          <p:cNvSpPr txBox="1"/>
          <p:nvPr/>
        </p:nvSpPr>
        <p:spPr>
          <a:xfrm>
            <a:off x="6764220" y="4012839"/>
            <a:ext cx="1142942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03.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액티브 스킬</a:t>
            </a:r>
            <a:endParaRPr lang="en-US" altLang="ko-KR" sz="1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4EC729B-1018-809A-A1CA-1E4017403844}"/>
              </a:ext>
            </a:extLst>
          </p:cNvPr>
          <p:cNvSpPr txBox="1"/>
          <p:nvPr/>
        </p:nvSpPr>
        <p:spPr>
          <a:xfrm>
            <a:off x="6764220" y="4289838"/>
            <a:ext cx="662709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평타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회피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9F5C7F-ED05-C932-9421-44B7E08F6CC9}"/>
              </a:ext>
            </a:extLst>
          </p:cNvPr>
          <p:cNvSpPr txBox="1"/>
          <p:nvPr/>
        </p:nvSpPr>
        <p:spPr>
          <a:xfrm>
            <a:off x="6764220" y="5116026"/>
            <a:ext cx="989053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효과</a:t>
            </a:r>
            <a:endParaRPr lang="en-US" altLang="ko-KR" sz="1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F2DECB-D238-0104-5C9A-C2C1F71B4301}"/>
              </a:ext>
            </a:extLst>
          </p:cNvPr>
          <p:cNvSpPr txBox="1"/>
          <p:nvPr/>
        </p:nvSpPr>
        <p:spPr>
          <a:xfrm>
            <a:off x="6764220" y="5393025"/>
            <a:ext cx="3261177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추후 업데이트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인과를 사용하는 클래스 추가 등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무기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스왑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()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B730A5C-7C67-48FD-642E-56000CBE87FC}"/>
              </a:ext>
            </a:extLst>
          </p:cNvPr>
          <p:cNvSpPr/>
          <p:nvPr/>
        </p:nvSpPr>
        <p:spPr>
          <a:xfrm>
            <a:off x="6445891" y="1255259"/>
            <a:ext cx="68400" cy="68400"/>
          </a:xfrm>
          <a:prstGeom prst="diamond">
            <a:avLst/>
          </a:prstGeom>
          <a:solidFill>
            <a:srgbClr val="2122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275C43EA-7C33-BC23-E784-CF9A2410B21E}"/>
              </a:ext>
            </a:extLst>
          </p:cNvPr>
          <p:cNvSpPr/>
          <p:nvPr/>
        </p:nvSpPr>
        <p:spPr>
          <a:xfrm>
            <a:off x="6445891" y="3024858"/>
            <a:ext cx="68400" cy="68400"/>
          </a:xfrm>
          <a:prstGeom prst="diamond">
            <a:avLst/>
          </a:prstGeom>
          <a:solidFill>
            <a:srgbClr val="2122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45DA30E-6598-DAC0-23BA-692D7B94EB1B}"/>
              </a:ext>
            </a:extLst>
          </p:cNvPr>
          <p:cNvSpPr/>
          <p:nvPr/>
        </p:nvSpPr>
        <p:spPr>
          <a:xfrm>
            <a:off x="6445891" y="4914145"/>
            <a:ext cx="68400" cy="68400"/>
          </a:xfrm>
          <a:prstGeom prst="diamond">
            <a:avLst/>
          </a:prstGeom>
          <a:solidFill>
            <a:srgbClr val="2122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33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57AA8F1-0B01-7D45-FB25-A736D30EE34A}"/>
              </a:ext>
            </a:extLst>
          </p:cNvPr>
          <p:cNvSpPr/>
          <p:nvPr/>
        </p:nvSpPr>
        <p:spPr>
          <a:xfrm>
            <a:off x="0" y="0"/>
            <a:ext cx="4576941" cy="6858000"/>
          </a:xfrm>
          <a:prstGeom prst="rect">
            <a:avLst/>
          </a:prstGeom>
          <a:solidFill>
            <a:srgbClr val="2122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EB77A3-4EFF-31BB-1D55-2F8FCC271B5C}"/>
              </a:ext>
            </a:extLst>
          </p:cNvPr>
          <p:cNvSpPr txBox="1"/>
          <p:nvPr/>
        </p:nvSpPr>
        <p:spPr>
          <a:xfrm>
            <a:off x="1309035" y="760619"/>
            <a:ext cx="1958870" cy="70788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SemiBold" panose="02000703000000020004" pitchFamily="2" charset="-127"/>
              </a:rPr>
              <a:t>INDEX</a:t>
            </a:r>
            <a:endParaRPr lang="ko-KR" altLang="en-US" sz="4000" spc="300" dirty="0">
              <a:solidFill>
                <a:schemeClr val="bg1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81E2B3-9D06-D954-2F3F-C5ED3C72A9ED}"/>
              </a:ext>
            </a:extLst>
          </p:cNvPr>
          <p:cNvSpPr txBox="1"/>
          <p:nvPr/>
        </p:nvSpPr>
        <p:spPr>
          <a:xfrm>
            <a:off x="6574831" y="1456607"/>
            <a:ext cx="1100329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소개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248249-2FA5-E8A0-69B3-D597471EB199}"/>
              </a:ext>
            </a:extLst>
          </p:cNvPr>
          <p:cNvSpPr txBox="1"/>
          <p:nvPr/>
        </p:nvSpPr>
        <p:spPr>
          <a:xfrm>
            <a:off x="6574831" y="2959914"/>
            <a:ext cx="662709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평타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회피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4EC729B-1018-809A-A1CA-1E4017403844}"/>
              </a:ext>
            </a:extLst>
          </p:cNvPr>
          <p:cNvSpPr txBox="1"/>
          <p:nvPr/>
        </p:nvSpPr>
        <p:spPr>
          <a:xfrm>
            <a:off x="6574831" y="4564719"/>
            <a:ext cx="662709" cy="538609"/>
          </a:xfrm>
          <a:prstGeom prst="rect">
            <a:avLst/>
          </a:prstGeom>
          <a:noFill/>
        </p:spPr>
        <p:txBody>
          <a:bodyPr wrap="none" lIns="28800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평타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회피</a:t>
            </a:r>
            <a:endParaRPr lang="en-US" altLang="ko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96ED815-603C-87ED-2228-8EC2A4782EF6}"/>
              </a:ext>
            </a:extLst>
          </p:cNvPr>
          <p:cNvGrpSpPr/>
          <p:nvPr/>
        </p:nvGrpSpPr>
        <p:grpSpPr>
          <a:xfrm>
            <a:off x="6096000" y="1089592"/>
            <a:ext cx="1037345" cy="307777"/>
            <a:chOff x="6017911" y="1125067"/>
            <a:chExt cx="1037345" cy="3077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BBB087-A813-E9A2-2F49-D1743E8E2EAC}"/>
                </a:ext>
              </a:extLst>
            </p:cNvPr>
            <p:cNvSpPr txBox="1"/>
            <p:nvPr/>
          </p:nvSpPr>
          <p:spPr>
            <a:xfrm>
              <a:off x="6017911" y="1125067"/>
              <a:ext cx="1037345" cy="307777"/>
            </a:xfrm>
            <a:prstGeom prst="rect">
              <a:avLst/>
            </a:prstGeom>
            <a:noFill/>
          </p:spPr>
          <p:txBody>
            <a:bodyPr wrap="none" lIns="432000" rIns="0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01. </a:t>
              </a:r>
              <a:r>
                <a:rPr lang="ko-KR" altLang="en-US" dirty="0"/>
                <a:t>개요</a:t>
              </a:r>
              <a:endParaRPr lang="en-US" altLang="ko-KR" dirty="0"/>
            </a:p>
          </p:txBody>
        </p:sp>
        <p:sp>
          <p:nvSpPr>
            <p:cNvPr id="28" name="다이아몬드 27">
              <a:extLst>
                <a:ext uri="{FF2B5EF4-FFF2-40B4-BE49-F238E27FC236}">
                  <a16:creationId xmlns:a16="http://schemas.microsoft.com/office/drawing/2014/main" id="{5B730A5C-7C67-48FD-642E-56000CBE87FC}"/>
                </a:ext>
              </a:extLst>
            </p:cNvPr>
            <p:cNvSpPr/>
            <p:nvPr/>
          </p:nvSpPr>
          <p:spPr>
            <a:xfrm>
              <a:off x="6017911" y="1233955"/>
              <a:ext cx="90000" cy="90000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B5AFBE4-BF99-F885-E4F0-5DE7251C33B7}"/>
              </a:ext>
            </a:extLst>
          </p:cNvPr>
          <p:cNvGrpSpPr/>
          <p:nvPr/>
        </p:nvGrpSpPr>
        <p:grpSpPr>
          <a:xfrm>
            <a:off x="6096000" y="2682829"/>
            <a:ext cx="1417257" cy="307777"/>
            <a:chOff x="6017911" y="2537209"/>
            <a:chExt cx="1417257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40437F-DE69-08E4-43FE-82BF17CA1753}"/>
                </a:ext>
              </a:extLst>
            </p:cNvPr>
            <p:cNvSpPr txBox="1"/>
            <p:nvPr/>
          </p:nvSpPr>
          <p:spPr>
            <a:xfrm>
              <a:off x="6017911" y="2537209"/>
              <a:ext cx="1417257" cy="307777"/>
            </a:xfrm>
            <a:prstGeom prst="rect">
              <a:avLst/>
            </a:prstGeom>
            <a:noFill/>
          </p:spPr>
          <p:txBody>
            <a:bodyPr wrap="none" lIns="432000" rIns="0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02</a:t>
              </a:r>
              <a:r>
                <a:rPr lang="en-US" altLang="ko-KR" dirty="0"/>
                <a:t>. </a:t>
              </a:r>
              <a:r>
                <a:rPr lang="ko-KR" altLang="en-US"/>
                <a:t>기본 액션</a:t>
              </a:r>
              <a:endParaRPr lang="en-US" altLang="ko-KR" dirty="0"/>
            </a:p>
          </p:txBody>
        </p:sp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275C43EA-7C33-BC23-E784-CF9A2410B21E}"/>
                </a:ext>
              </a:extLst>
            </p:cNvPr>
            <p:cNvSpPr/>
            <p:nvPr/>
          </p:nvSpPr>
          <p:spPr>
            <a:xfrm>
              <a:off x="6017911" y="2646097"/>
              <a:ext cx="90000" cy="90000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8E24073-84EC-041E-DA80-6026A721BC91}"/>
              </a:ext>
            </a:extLst>
          </p:cNvPr>
          <p:cNvGrpSpPr/>
          <p:nvPr/>
        </p:nvGrpSpPr>
        <p:grpSpPr>
          <a:xfrm>
            <a:off x="6096000" y="4365831"/>
            <a:ext cx="1579160" cy="307777"/>
            <a:chOff x="6017911" y="4284255"/>
            <a:chExt cx="1579160" cy="3077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793AB3-A7BB-282E-D73F-55F89FB422A8}"/>
                </a:ext>
              </a:extLst>
            </p:cNvPr>
            <p:cNvSpPr txBox="1"/>
            <p:nvPr/>
          </p:nvSpPr>
          <p:spPr>
            <a:xfrm>
              <a:off x="6017911" y="4284255"/>
              <a:ext cx="1579160" cy="307777"/>
            </a:xfrm>
            <a:prstGeom prst="rect">
              <a:avLst/>
            </a:prstGeom>
            <a:noFill/>
          </p:spPr>
          <p:txBody>
            <a:bodyPr wrap="none" lIns="432000" rIns="0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03. </a:t>
              </a:r>
              <a:r>
                <a:rPr lang="ko-KR" altLang="en-US" dirty="0"/>
                <a:t>액티브 스킬</a:t>
              </a:r>
              <a:endParaRPr lang="en-US" altLang="ko-KR" dirty="0"/>
            </a:p>
          </p:txBody>
        </p:sp>
        <p:sp>
          <p:nvSpPr>
            <p:cNvPr id="30" name="다이아몬드 29">
              <a:extLst>
                <a:ext uri="{FF2B5EF4-FFF2-40B4-BE49-F238E27FC236}">
                  <a16:creationId xmlns:a16="http://schemas.microsoft.com/office/drawing/2014/main" id="{845DA30E-6598-DAC0-23BA-692D7B94EB1B}"/>
                </a:ext>
              </a:extLst>
            </p:cNvPr>
            <p:cNvSpPr/>
            <p:nvPr/>
          </p:nvSpPr>
          <p:spPr>
            <a:xfrm>
              <a:off x="6017911" y="4393143"/>
              <a:ext cx="90000" cy="90000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4943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EE7264-9A0E-E4B3-E96E-0CD8E3F2D426}"/>
              </a:ext>
            </a:extLst>
          </p:cNvPr>
          <p:cNvGrpSpPr/>
          <p:nvPr/>
        </p:nvGrpSpPr>
        <p:grpSpPr>
          <a:xfrm>
            <a:off x="-3402684" y="-3047588"/>
            <a:ext cx="8035903" cy="10685624"/>
            <a:chOff x="-2721182" y="-3893926"/>
            <a:chExt cx="8814483" cy="11720932"/>
          </a:xfrm>
        </p:grpSpPr>
        <p:pic>
          <p:nvPicPr>
            <p:cNvPr id="4" name="그림 3" descr="원, 정물 사진, 병, 시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7BEF2E6-4C26-AB18-D6CA-AD56D6C70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21182" y="-3893926"/>
              <a:ext cx="8814483" cy="11720932"/>
            </a:xfrm>
            <a:prstGeom prst="rect">
              <a:avLst/>
            </a:prstGeom>
          </p:spPr>
        </p:pic>
        <p:pic>
          <p:nvPicPr>
            <p:cNvPr id="9" name="그림 8" descr="패션 액세서리, 액세서리, 보석류, 블링블링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D119D8B-D364-653D-95A2-A0DCE5B8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67" t="33778" b="34000"/>
            <a:stretch>
              <a:fillRect/>
            </a:stretch>
          </p:blipFill>
          <p:spPr>
            <a:xfrm>
              <a:off x="393540" y="2568532"/>
              <a:ext cx="3773347" cy="1624762"/>
            </a:xfrm>
            <a:prstGeom prst="rect">
              <a:avLst/>
            </a:prstGeom>
          </p:spPr>
        </p:pic>
        <p:pic>
          <p:nvPicPr>
            <p:cNvPr id="11" name="그림 10" descr="어둠, 밤, 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2B8F78E-2BC9-5391-8480-EF658B82B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06" t="36000" r="41972" b="42667"/>
            <a:stretch>
              <a:fillRect/>
            </a:stretch>
          </p:blipFill>
          <p:spPr>
            <a:xfrm>
              <a:off x="1279868" y="2794050"/>
              <a:ext cx="750949" cy="987550"/>
            </a:xfrm>
            <a:prstGeom prst="rect">
              <a:avLst/>
            </a:prstGeom>
          </p:spPr>
        </p:pic>
        <p:pic>
          <p:nvPicPr>
            <p:cNvPr id="5" name="그림 4" descr="블랙, 어둠, 흑백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6EB8D58-3B89-7EC8-ACDD-86D9F4276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89" t="16000" r="45111" b="71111"/>
            <a:stretch>
              <a:fillRect/>
            </a:stretch>
          </p:blipFill>
          <p:spPr>
            <a:xfrm>
              <a:off x="1430258" y="1684740"/>
              <a:ext cx="500005" cy="64445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3D81049-21A9-F163-8740-23BC00817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973"/>
            <a:ext cx="12192000" cy="98473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E10C68E-FBBD-4102-2871-2668390C27C4}"/>
              </a:ext>
            </a:extLst>
          </p:cNvPr>
          <p:cNvGrpSpPr/>
          <p:nvPr/>
        </p:nvGrpSpPr>
        <p:grpSpPr>
          <a:xfrm>
            <a:off x="-374241" y="-541004"/>
            <a:ext cx="12566240" cy="1250363"/>
            <a:chOff x="-374241" y="-541004"/>
            <a:chExt cx="12566240" cy="125036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2ADCCED-8F01-99FC-645C-EF23B509F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1822" y="0"/>
              <a:ext cx="5710177" cy="46120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E0C2100-2EC9-15BC-42E0-D05FE06C8FEB}"/>
                </a:ext>
              </a:extLst>
            </p:cNvPr>
            <p:cNvSpPr/>
            <p:nvPr/>
          </p:nvSpPr>
          <p:spPr>
            <a:xfrm>
              <a:off x="-1" y="0"/>
              <a:ext cx="9676435" cy="462987"/>
            </a:xfrm>
            <a:prstGeom prst="rect">
              <a:avLst/>
            </a:prstGeom>
            <a:solidFill>
              <a:srgbClr val="12121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 descr="흐릿한, 블랙, 흑백, 흑백 사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E0BD9B9-377D-31DE-738C-D15F134DB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420232" flipH="1">
              <a:off x="-374241" y="-541004"/>
              <a:ext cx="2222867" cy="1250363"/>
            </a:xfrm>
            <a:prstGeom prst="rect">
              <a:avLst/>
            </a:prstGeom>
            <a:effectLst>
              <a:softEdge rad="139700"/>
            </a:effec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B00451-8D6F-7B9E-2CC2-1733CD7A2376}"/>
              </a:ext>
            </a:extLst>
          </p:cNvPr>
          <p:cNvGrpSpPr/>
          <p:nvPr/>
        </p:nvGrpSpPr>
        <p:grpSpPr>
          <a:xfrm>
            <a:off x="6888480" y="4414751"/>
            <a:ext cx="1076960" cy="1076960"/>
            <a:chOff x="5173980" y="4061460"/>
            <a:chExt cx="1076960" cy="1076960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C83D4F6C-77B4-55E8-D4F7-828AB5F8AABB}"/>
                </a:ext>
              </a:extLst>
            </p:cNvPr>
            <p:cNvSpPr/>
            <p:nvPr/>
          </p:nvSpPr>
          <p:spPr>
            <a:xfrm>
              <a:off x="5582920" y="4470400"/>
              <a:ext cx="259080" cy="259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그림 49" descr="원, 예술, 상징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64A1969-9184-4C06-8975-404D63AC2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1" t="5451" r="6152" b="6631"/>
            <a:stretch>
              <a:fillRect/>
            </a:stretch>
          </p:blipFill>
          <p:spPr>
            <a:xfrm>
              <a:off x="5173980" y="4061460"/>
              <a:ext cx="1076960" cy="107696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981185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B78F025-7799-CDA7-70BA-028FCBA2CFF7}"/>
              </a:ext>
            </a:extLst>
          </p:cNvPr>
          <p:cNvGrpSpPr/>
          <p:nvPr/>
        </p:nvGrpSpPr>
        <p:grpSpPr>
          <a:xfrm>
            <a:off x="1063392" y="314850"/>
            <a:ext cx="3286337" cy="6228300"/>
            <a:chOff x="1063392" y="314850"/>
            <a:chExt cx="3286337" cy="6228300"/>
          </a:xfrm>
        </p:grpSpPr>
        <p:pic>
          <p:nvPicPr>
            <p:cNvPr id="4" name="그림 3" descr="의류, 의상 디자인, 덮개, 여성이(가) 표시된 사진&#10;&#10;자동 생성된 설명">
              <a:extLst>
                <a:ext uri="{FF2B5EF4-FFF2-40B4-BE49-F238E27FC236}">
                  <a16:creationId xmlns:a16="http://schemas.microsoft.com/office/drawing/2014/main" id="{6F0533AE-524C-C9C2-55CB-2284AF02A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66" b="97494" l="4665" r="48227">
                          <a14:foregroundMark x1="33655" y1="6912" x2="33655" y2="6912"/>
                          <a14:foregroundMark x1="31534" y1="5416" x2="30571" y2="14188"/>
                          <a14:foregroundMark x1="13184" y1="26839" x2="13184" y2="26839"/>
                          <a14:foregroundMark x1="13184" y1="26677" x2="12375" y2="26677"/>
                          <a14:foregroundMark x1="28643" y1="93169" x2="28643" y2="93169"/>
                          <a14:foregroundMark x1="30108" y1="93169" x2="30108" y2="93856"/>
                          <a14:foregroundMark x1="30108" y1="97534" x2="30108" y2="97534"/>
                          <a14:foregroundMark x1="46839" y1="46079" x2="46839" y2="46079"/>
                          <a14:foregroundMark x1="46993" y1="35772" x2="48265" y2="37793"/>
                          <a14:foregroundMark x1="9830" y1="27809" x2="9830" y2="27809"/>
                          <a14:foregroundMark x1="31611" y1="2587" x2="31611" y2="2587"/>
                          <a14:foregroundMark x1="48111" y1="46928" x2="48111" y2="46928"/>
                          <a14:foregroundMark x1="48111" y1="47575" x2="48111" y2="47575"/>
                          <a14:backgroundMark x1="13531" y1="2142" x2="3547" y2="14470"/>
                          <a14:backgroundMark x1="9715" y1="4891" x2="2429" y2="19563"/>
                          <a14:backgroundMark x1="12799" y1="5942" x2="5397" y2="17259"/>
                          <a14:backgroundMark x1="14572" y1="3274" x2="7941" y2="1778"/>
                          <a14:backgroundMark x1="11681" y1="1778" x2="16769" y2="7114"/>
                          <a14:backgroundMark x1="16769" y1="7114" x2="16769" y2="7114"/>
                          <a14:backgroundMark x1="16769" y1="3719" x2="10563" y2="8286"/>
                          <a14:backgroundMark x1="10563" y1="8286" x2="10563" y2="8286"/>
                          <a14:backgroundMark x1="5744" y1="7559" x2="3123" y2="20008"/>
                          <a14:backgroundMark x1="3123" y1="20008" x2="3123" y2="20008"/>
                          <a14:backgroundMark x1="18389" y1="16896" x2="9483" y2="20372"/>
                          <a14:backgroundMark x1="9483" y1="20372" x2="9483" y2="203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" r="48336" b="1161"/>
            <a:stretch/>
          </p:blipFill>
          <p:spPr>
            <a:xfrm>
              <a:off x="1063392" y="314850"/>
              <a:ext cx="3286337" cy="6228300"/>
            </a:xfrm>
            <a:prstGeom prst="rect">
              <a:avLst/>
            </a:prstGeom>
            <a:effectLst>
              <a:softEdge rad="0"/>
            </a:effectLst>
          </p:spPr>
        </p:pic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B4F4A5CF-2D8B-45BD-6DA2-9EA060AF17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50" t="7311" r="22163" b="6423"/>
            <a:stretch/>
          </p:blipFill>
          <p:spPr bwMode="auto">
            <a:xfrm>
              <a:off x="1063392" y="410543"/>
              <a:ext cx="1299504" cy="132190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8566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687BF76-99E2-A6CA-DF60-5070FD86C153}"/>
              </a:ext>
            </a:extLst>
          </p:cNvPr>
          <p:cNvGrpSpPr/>
          <p:nvPr/>
        </p:nvGrpSpPr>
        <p:grpSpPr>
          <a:xfrm>
            <a:off x="172462" y="2664820"/>
            <a:ext cx="68400" cy="1528360"/>
            <a:chOff x="172462" y="2808076"/>
            <a:chExt cx="68400" cy="1528360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E80E6E11-AF98-8342-53A1-A940D0D3BCBE}"/>
                </a:ext>
              </a:extLst>
            </p:cNvPr>
            <p:cNvSpPr/>
            <p:nvPr/>
          </p:nvSpPr>
          <p:spPr>
            <a:xfrm>
              <a:off x="172462" y="280807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9235C4BC-CF8B-0BE3-9978-7A5D743F456C}"/>
                </a:ext>
              </a:extLst>
            </p:cNvPr>
            <p:cNvSpPr/>
            <p:nvPr/>
          </p:nvSpPr>
          <p:spPr>
            <a:xfrm>
              <a:off x="172462" y="3294729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9EA24B9E-56E1-838B-F572-B22893D6FC4B}"/>
                </a:ext>
              </a:extLst>
            </p:cNvPr>
            <p:cNvSpPr/>
            <p:nvPr/>
          </p:nvSpPr>
          <p:spPr>
            <a:xfrm>
              <a:off x="172462" y="3781382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095343B9-D1A1-3C98-EE48-55278D16D0E9}"/>
                </a:ext>
              </a:extLst>
            </p:cNvPr>
            <p:cNvSpPr/>
            <p:nvPr/>
          </p:nvSpPr>
          <p:spPr>
            <a:xfrm>
              <a:off x="172462" y="4268036"/>
              <a:ext cx="68400" cy="68400"/>
            </a:xfrm>
            <a:prstGeom prst="diamond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 descr="블랙, 상징, 램프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7D93485-FA19-D2AA-6BFA-9D833D2E6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9" b="9243"/>
          <a:stretch>
            <a:fillRect/>
          </a:stretch>
        </p:blipFill>
        <p:spPr>
          <a:xfrm>
            <a:off x="109647" y="2550430"/>
            <a:ext cx="228320" cy="29337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A0858C9-FAA3-F33A-FEB1-751B1D94E721}"/>
              </a:ext>
            </a:extLst>
          </p:cNvPr>
          <p:cNvSpPr/>
          <p:nvPr/>
        </p:nvSpPr>
        <p:spPr>
          <a:xfrm>
            <a:off x="442913" y="441325"/>
            <a:ext cx="11306175" cy="61563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634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인간의 얼굴, 사람, 인간의 수염, 콧수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D66AF4-D794-B0BB-A212-9EB6BF5DC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5075" y="-1080042"/>
            <a:ext cx="6937413" cy="42956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8C9130-440A-6587-CE4B-F4A59B991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530" y="-126492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528</Words>
  <Application>Microsoft Office PowerPoint</Application>
  <PresentationFormat>와이드스크린</PresentationFormat>
  <Paragraphs>88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Pretendard</vt:lpstr>
      <vt:lpstr>Pretendard ExtraBold</vt:lpstr>
      <vt:lpstr>Pretendard SemiBold</vt:lpstr>
      <vt:lpstr>맑은 고딕</vt:lpstr>
      <vt:lpstr>빛의 계승자 Bold</vt:lpstr>
      <vt:lpstr>빛의 계승자 Regular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11</cp:revision>
  <dcterms:created xsi:type="dcterms:W3CDTF">2025-10-31T09:45:18Z</dcterms:created>
  <dcterms:modified xsi:type="dcterms:W3CDTF">2025-11-03T11:35:17Z</dcterms:modified>
</cp:coreProperties>
</file>